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2" r:id="rId3"/>
    <p:sldId id="260" r:id="rId4"/>
    <p:sldId id="263" r:id="rId5"/>
    <p:sldId id="264" r:id="rId6"/>
    <p:sldId id="265" r:id="rId7"/>
    <p:sldId id="266" r:id="rId8"/>
    <p:sldId id="267" r:id="rId9"/>
    <p:sldId id="270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8E9"/>
    <a:srgbClr val="BDD7EE"/>
    <a:srgbClr val="9DC3E6"/>
    <a:srgbClr val="1F4E79"/>
    <a:srgbClr val="000000"/>
    <a:srgbClr val="2E75B6"/>
    <a:srgbClr val="78B3CE"/>
    <a:srgbClr val="FFFA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94" autoAdjust="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112FC6-1997-4D7D-AD72-85070DFDC90C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747C56-5A81-4746-A83B-2E77A3EE15B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0688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E6F25-4640-ADEE-7168-18EE069343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338340-7D1D-5EA9-7DE8-F697B97BB3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68C936-8ED9-1BB8-FF9D-D01CB05D0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3A5D4-D396-E5C8-74D7-B649D6480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7C976-EDA1-9D91-F1EC-320D16E13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31772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23D5-BA7F-A239-4DF4-9E0B94429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4D7F38-095A-E580-38D1-6223E2578E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26DA8-3D45-7104-059C-4D1A99072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109CE-F06F-49D9-93F5-073BBCF03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DAFF6-F97B-9849-883F-BFC4E8FB4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06578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85FE61-49ED-ED78-D4AE-F6F309E1A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88A69-C132-B3FF-9DC0-89D410A3D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91658-295D-27DE-1DD4-765F4C669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08E14-1EA8-DADF-093B-B09028017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B39D3-4A5B-9D47-8B39-7D252F7F7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90246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783AB-E5AD-C329-4984-3310EBBDF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4F27A-CA58-E9A7-E5AB-B4BB16DDD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005C2-9E53-06C6-D9CA-62391FB19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08019-AF1D-665D-85E7-C39B5FA89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07A0FD-8691-B904-0CEA-B268D7822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71220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939A1-49C5-0620-44D2-0ACB4D4FC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2FB7ED-610A-442F-8588-6A6207FB2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EDBB5-8209-BE35-A5D7-F703E9EF4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E4595-4D3A-3799-2D41-D02A0C851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48A6C-AC41-582E-4BD0-CE732809C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81976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9B82-9977-D15A-E83E-173E07B7B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3ED78-B266-ED09-5E21-199C072E49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E8AFDA-D0AD-F095-27AF-C908656EA0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725EC-1EFC-AE0F-6ABB-014284C4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30B2E3-5B69-0913-0E61-B31BECF9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59DA9D-D511-F793-D42C-B4C9B2844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85979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BE4BC-9913-574C-1580-0BA1FEC74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1A3D46-5FBD-0DB3-F12B-65E098D8A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3B2F76-AC5D-2F37-45B5-EFCC94DF48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9B5DD2-2152-A660-EDC0-832B0242CC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058C07-A8A5-F776-1AD0-569953E882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1923CE-8E20-A9F3-85C2-52CF22805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D38661-CB3E-0BCF-C3E9-377DE9EF3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FBEAE1-4328-7E68-82FF-23DB126A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51086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E0AA-3B11-9D81-F795-118B1C19A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C8D54C-9832-860B-13C7-28360434B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C95CB5-5DFE-DA63-62C9-3A5B597B3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C2F27C-2F25-76CC-4A4A-4E65ED539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79624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E9A58F-1C92-D97A-5908-A12A23C08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DC851F-157B-98C6-CF8B-712477478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72D38-4A9E-1423-5ECB-46079941D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05225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5457B-1C15-DBAB-F9D6-1DA95C61E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7B559-43BF-213B-D931-122FD71E2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37A662-BB4E-D8A8-67B3-74CA13E1C0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5483C7-2BBB-F3BC-1C11-9F5C41BB8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378CE-6E33-0CC0-1BC0-CADA4591F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C2FCD7-1BB2-AE9D-6A87-CF15D46BA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49682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2E7F4-A051-55EE-86DC-5EDBB309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173A0C-F30D-0725-E85C-CAD14FCE6C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54FCF-DB0B-1BF8-DCFB-6D5625534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1BA003-86E5-9E98-72F6-9BFB2B96D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F567E-8301-B026-8C43-814F7659B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59D90-1C41-7ACB-4F4C-AA3D7DF8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39674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3F9446-88E7-6503-C62C-42DEBF15D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3BCF51-B683-D80B-7096-A29064795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EC28F-9420-ABC1-08ED-3EDE52CA5B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3F25A-6423-4DCB-8526-F192672C5D0A}" type="datetimeFigureOut">
              <a:rPr lang="en-ID" smtClean="0"/>
              <a:t>14/02/2026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C06E0-010E-7B28-4D6E-10CF81CDF3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93C21-C493-494A-5C39-D546FD2067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F0B55-F4D5-4873-A91E-374C6BE6A6D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69307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6076155-827D-5C13-9309-FD5CD920076D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FFFAF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rgbClr val="FFFAF5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F8E70DC-C94B-A230-6277-54036C442FBC}"/>
              </a:ext>
            </a:extLst>
          </p:cNvPr>
          <p:cNvSpPr/>
          <p:nvPr/>
        </p:nvSpPr>
        <p:spPr>
          <a:xfrm>
            <a:off x="8264324" y="-2631312"/>
            <a:ext cx="6462532" cy="6462532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6446603-856E-13C9-DFCA-778446BD5132}"/>
              </a:ext>
            </a:extLst>
          </p:cNvPr>
          <p:cNvSpPr/>
          <p:nvPr/>
        </p:nvSpPr>
        <p:spPr>
          <a:xfrm>
            <a:off x="-6526193" y="2679538"/>
            <a:ext cx="12867191" cy="12867191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24623C-2730-DC31-BDBB-BF01694B4FF1}"/>
              </a:ext>
            </a:extLst>
          </p:cNvPr>
          <p:cNvSpPr txBox="1"/>
          <p:nvPr/>
        </p:nvSpPr>
        <p:spPr>
          <a:xfrm>
            <a:off x="1584735" y="1449241"/>
            <a:ext cx="95125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spc="-150" dirty="0">
                <a:latin typeface="Montserrat" panose="00000500000000000000" pitchFamily="2" charset="0"/>
                <a:cs typeface="Poppins" panose="00000500000000000000" pitchFamily="2" charset="0"/>
              </a:rPr>
              <a:t>RETAILCORE: </a:t>
            </a:r>
          </a:p>
          <a:p>
            <a:pPr algn="ctr"/>
            <a:r>
              <a:rPr lang="en-US" sz="4800" b="1" spc="-150" dirty="0">
                <a:latin typeface="Montserrat" panose="00000500000000000000" pitchFamily="2" charset="0"/>
                <a:cs typeface="Poppins" panose="00000500000000000000" pitchFamily="2" charset="0"/>
              </a:rPr>
              <a:t>Hyperlocal Micro-ERP System</a:t>
            </a:r>
            <a:endParaRPr lang="en-ID" sz="4800" b="1" spc="-150" dirty="0">
              <a:latin typeface="Montserrat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D103CB-0BB1-CA48-12FD-84A5120B1BAA}"/>
              </a:ext>
            </a:extLst>
          </p:cNvPr>
          <p:cNvSpPr txBox="1"/>
          <p:nvPr/>
        </p:nvSpPr>
        <p:spPr>
          <a:xfrm>
            <a:off x="2381827" y="3264717"/>
            <a:ext cx="7918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>
                <a:latin typeface="Montserrat" panose="00000500000000000000" pitchFamily="2" charset="0"/>
              </a:rPr>
              <a:t>Inventory &amp; Billing Engine for the Unorganized Retail Sector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153AD47-EDBB-2CFC-337D-5EB2E8CB1BB0}"/>
              </a:ext>
            </a:extLst>
          </p:cNvPr>
          <p:cNvSpPr/>
          <p:nvPr/>
        </p:nvSpPr>
        <p:spPr>
          <a:xfrm>
            <a:off x="634292" y="691874"/>
            <a:ext cx="185492" cy="185492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C9333DE-E80D-3797-C562-78A1AE81116D}"/>
              </a:ext>
            </a:extLst>
          </p:cNvPr>
          <p:cNvSpPr/>
          <p:nvPr/>
        </p:nvSpPr>
        <p:spPr>
          <a:xfrm>
            <a:off x="939092" y="691874"/>
            <a:ext cx="185492" cy="1854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8866603-F2B6-DBCF-C375-431AD8D2C03A}"/>
              </a:ext>
            </a:extLst>
          </p:cNvPr>
          <p:cNvSpPr/>
          <p:nvPr/>
        </p:nvSpPr>
        <p:spPr>
          <a:xfrm>
            <a:off x="1243892" y="694174"/>
            <a:ext cx="185492" cy="18549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3433AF-AAD0-34DE-A1DA-ECA734139909}"/>
              </a:ext>
            </a:extLst>
          </p:cNvPr>
          <p:cNvSpPr/>
          <p:nvPr/>
        </p:nvSpPr>
        <p:spPr>
          <a:xfrm>
            <a:off x="1548692" y="691874"/>
            <a:ext cx="185492" cy="18549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42EE69-43FA-2ACD-66BC-240834A19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223" y="4249198"/>
            <a:ext cx="1659550" cy="157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116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2A96DE-9132-04BD-F1F8-883A72FD7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7844EC1-3820-71A6-E284-D7B82D2DEB13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FFFAF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rgbClr val="FFFAF5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46130BE-A251-BE97-38D7-50ADF9DF5AC7}"/>
              </a:ext>
            </a:extLst>
          </p:cNvPr>
          <p:cNvSpPr/>
          <p:nvPr/>
        </p:nvSpPr>
        <p:spPr>
          <a:xfrm>
            <a:off x="-3333835" y="4081617"/>
            <a:ext cx="9976223" cy="997622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88087D2-5191-A087-BB70-DF2EC81D5BDE}"/>
              </a:ext>
            </a:extLst>
          </p:cNvPr>
          <p:cNvSpPr/>
          <p:nvPr/>
        </p:nvSpPr>
        <p:spPr>
          <a:xfrm>
            <a:off x="8018584" y="-5593837"/>
            <a:ext cx="9069729" cy="9069729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09B8B4-4CA5-D4CC-1B3E-D62C9C7FA6AD}"/>
              </a:ext>
            </a:extLst>
          </p:cNvPr>
          <p:cNvSpPr txBox="1"/>
          <p:nvPr/>
        </p:nvSpPr>
        <p:spPr>
          <a:xfrm>
            <a:off x="3050701" y="2875002"/>
            <a:ext cx="60905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spc="-150" dirty="0">
                <a:latin typeface="Montserrat" panose="00000500000000000000" pitchFamily="2" charset="0"/>
                <a:cs typeface="Poppins" panose="00000500000000000000" pitchFamily="2" charset="0"/>
              </a:rPr>
              <a:t>Thank You !!</a:t>
            </a:r>
            <a:endParaRPr lang="en-ID" sz="6600" b="1" spc="-150" dirty="0">
              <a:latin typeface="Montserrat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AADE67F-043B-9F51-EE89-8FCA90B650E2}"/>
              </a:ext>
            </a:extLst>
          </p:cNvPr>
          <p:cNvSpPr/>
          <p:nvPr/>
        </p:nvSpPr>
        <p:spPr>
          <a:xfrm>
            <a:off x="634292" y="691874"/>
            <a:ext cx="185492" cy="185492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7A8109D-3DC4-EF2E-8FA2-CFAAE480BE20}"/>
              </a:ext>
            </a:extLst>
          </p:cNvPr>
          <p:cNvSpPr/>
          <p:nvPr/>
        </p:nvSpPr>
        <p:spPr>
          <a:xfrm>
            <a:off x="939092" y="691874"/>
            <a:ext cx="185492" cy="1854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3CEE287-9588-3DBC-F202-7B8484F20A64}"/>
              </a:ext>
            </a:extLst>
          </p:cNvPr>
          <p:cNvSpPr/>
          <p:nvPr/>
        </p:nvSpPr>
        <p:spPr>
          <a:xfrm>
            <a:off x="1243892" y="694174"/>
            <a:ext cx="185492" cy="18549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6197A0-BB76-4C7F-7A89-BDDF30B599C0}"/>
              </a:ext>
            </a:extLst>
          </p:cNvPr>
          <p:cNvSpPr/>
          <p:nvPr/>
        </p:nvSpPr>
        <p:spPr>
          <a:xfrm>
            <a:off x="1548692" y="691874"/>
            <a:ext cx="185492" cy="18549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95369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DB2A8-BB6F-424E-0ACC-383D3A53A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6E6BA19-3B4D-7333-4A4D-8E9995F9EB6F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FFFAF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rgbClr val="FFFAF5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9A35CCD-2325-45B9-E3A3-FBB7047814F0}"/>
              </a:ext>
            </a:extLst>
          </p:cNvPr>
          <p:cNvSpPr/>
          <p:nvPr/>
        </p:nvSpPr>
        <p:spPr>
          <a:xfrm>
            <a:off x="8264324" y="-2631312"/>
            <a:ext cx="6462532" cy="6462532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BD213C0-746D-368B-D01F-696F2304FFA8}"/>
              </a:ext>
            </a:extLst>
          </p:cNvPr>
          <p:cNvSpPr/>
          <p:nvPr/>
        </p:nvSpPr>
        <p:spPr>
          <a:xfrm>
            <a:off x="-6526193" y="2679538"/>
            <a:ext cx="12867191" cy="12867191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5541BF-78B9-8133-BF49-ACDB12227105}"/>
              </a:ext>
            </a:extLst>
          </p:cNvPr>
          <p:cNvSpPr txBox="1"/>
          <p:nvPr/>
        </p:nvSpPr>
        <p:spPr>
          <a:xfrm>
            <a:off x="5415279" y="550715"/>
            <a:ext cx="609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D" sz="1400" dirty="0">
              <a:latin typeface="Montserrat" panose="00000500000000000000" pitchFamily="2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3D3A68-3527-CD62-A59E-AEE97B6B3F19}"/>
              </a:ext>
            </a:extLst>
          </p:cNvPr>
          <p:cNvCxnSpPr>
            <a:cxnSpLocks/>
          </p:cNvCxnSpPr>
          <p:nvPr/>
        </p:nvCxnSpPr>
        <p:spPr>
          <a:xfrm flipH="1" flipV="1">
            <a:off x="230156" y="2146377"/>
            <a:ext cx="11564568" cy="58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F39D35E-195E-CC53-2981-7FC4A498B35F}"/>
              </a:ext>
            </a:extLst>
          </p:cNvPr>
          <p:cNvSpPr/>
          <p:nvPr/>
        </p:nvSpPr>
        <p:spPr>
          <a:xfrm>
            <a:off x="634292" y="691874"/>
            <a:ext cx="185492" cy="185492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9B6AFB9-13A3-1407-17A5-5936B0588BE8}"/>
              </a:ext>
            </a:extLst>
          </p:cNvPr>
          <p:cNvSpPr/>
          <p:nvPr/>
        </p:nvSpPr>
        <p:spPr>
          <a:xfrm>
            <a:off x="939092" y="691874"/>
            <a:ext cx="185492" cy="1854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922C1F3-6582-69A7-9FFB-E4BB88D237DD}"/>
              </a:ext>
            </a:extLst>
          </p:cNvPr>
          <p:cNvSpPr/>
          <p:nvPr/>
        </p:nvSpPr>
        <p:spPr>
          <a:xfrm>
            <a:off x="1243892" y="694174"/>
            <a:ext cx="185492" cy="18549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B02D5E1-99C6-654A-98B2-A877C56251F8}"/>
              </a:ext>
            </a:extLst>
          </p:cNvPr>
          <p:cNvSpPr/>
          <p:nvPr/>
        </p:nvSpPr>
        <p:spPr>
          <a:xfrm>
            <a:off x="1548692" y="691874"/>
            <a:ext cx="185492" cy="18549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1B26BC-2267-FABC-38CA-8AE31FECE611}"/>
              </a:ext>
            </a:extLst>
          </p:cNvPr>
          <p:cNvSpPr txBox="1"/>
          <p:nvPr/>
        </p:nvSpPr>
        <p:spPr>
          <a:xfrm>
            <a:off x="5415279" y="1971652"/>
            <a:ext cx="6090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D" sz="1400" dirty="0">
              <a:latin typeface="Montserrat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1D0BC7-ECA5-871F-F7D4-69CC70C0C575}"/>
              </a:ext>
            </a:extLst>
          </p:cNvPr>
          <p:cNvSpPr txBox="1"/>
          <p:nvPr/>
        </p:nvSpPr>
        <p:spPr>
          <a:xfrm>
            <a:off x="5415279" y="3429000"/>
            <a:ext cx="60905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D" sz="1400" dirty="0">
              <a:latin typeface="Montserrat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943956-E7EA-F0D1-D81F-AF0B7B61F31A}"/>
              </a:ext>
            </a:extLst>
          </p:cNvPr>
          <p:cNvSpPr txBox="1"/>
          <p:nvPr/>
        </p:nvSpPr>
        <p:spPr>
          <a:xfrm>
            <a:off x="0" y="1079334"/>
            <a:ext cx="119618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0000"/>
                </a:solidFill>
                <a:latin typeface="Montserrat" panose="00000500000000000000" pitchFamily="2" charset="0"/>
              </a:rPr>
              <a:t>The Challenge:</a:t>
            </a:r>
            <a:r>
              <a:rPr lang="en-US" sz="2800" dirty="0">
                <a:solidFill>
                  <a:srgbClr val="000000"/>
                </a:solidFill>
                <a:latin typeface="Montserrat" panose="00000500000000000000" pitchFamily="2" charset="0"/>
              </a:rPr>
              <a:t> Despite their importance, 90% of these shops still rely on manual methods like pen, paper, and memory.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F50C07-DA24-A384-0D55-9B9A87E52567}"/>
              </a:ext>
            </a:extLst>
          </p:cNvPr>
          <p:cNvSpPr txBox="1"/>
          <p:nvPr/>
        </p:nvSpPr>
        <p:spPr>
          <a:xfrm>
            <a:off x="0" y="2279195"/>
            <a:ext cx="11961844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1" dirty="0">
                <a:solidFill>
                  <a:srgbClr val="000000"/>
                </a:solidFill>
                <a:latin typeface="Montserrat" panose="00000500000000000000" pitchFamily="2" charset="0"/>
              </a:rPr>
              <a:t>The Scope: </a:t>
            </a:r>
            <a:r>
              <a:rPr lang="en-US" sz="2600" dirty="0">
                <a:solidFill>
                  <a:srgbClr val="000000"/>
                </a:solidFill>
                <a:latin typeface="Montserrat" panose="00000500000000000000" pitchFamily="2" charset="0"/>
              </a:rPr>
              <a:t>India has over 12 million "Kirana" (local) stores, which form the backbone of our daily economy.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4D23ED-D0F0-C692-4418-A48F69FAC866}"/>
              </a:ext>
            </a:extLst>
          </p:cNvPr>
          <p:cNvSpPr txBox="1"/>
          <p:nvPr/>
        </p:nvSpPr>
        <p:spPr>
          <a:xfrm>
            <a:off x="-230155" y="3290501"/>
            <a:ext cx="12191999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1" dirty="0">
                <a:solidFill>
                  <a:srgbClr val="000000"/>
                </a:solidFill>
                <a:latin typeface="Montserrat" panose="00000500000000000000" pitchFamily="2" charset="0"/>
              </a:rPr>
              <a:t>The Gap: </a:t>
            </a:r>
            <a:r>
              <a:rPr lang="en-US" sz="2600" dirty="0">
                <a:solidFill>
                  <a:srgbClr val="000000"/>
                </a:solidFill>
                <a:latin typeface="Montserrat" panose="00000500000000000000" pitchFamily="2" charset="0"/>
              </a:rPr>
              <a:t>Most modern billing software is too expensive (Rs. 10k+) or requires high-end computers that local shopkeepers do not possess.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C07267-9610-8238-8375-1F54AF5AECF1}"/>
              </a:ext>
            </a:extLst>
          </p:cNvPr>
          <p:cNvSpPr txBox="1"/>
          <p:nvPr/>
        </p:nvSpPr>
        <p:spPr>
          <a:xfrm>
            <a:off x="-230154" y="4425602"/>
            <a:ext cx="12024878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1" dirty="0">
                <a:solidFill>
                  <a:srgbClr val="000000"/>
                </a:solidFill>
                <a:latin typeface="Montserrat" panose="00000500000000000000" pitchFamily="2" charset="0"/>
              </a:rPr>
              <a:t>Our Mission: </a:t>
            </a:r>
            <a:r>
              <a:rPr lang="en-US" sz="2600" dirty="0">
                <a:solidFill>
                  <a:srgbClr val="000000"/>
                </a:solidFill>
                <a:latin typeface="Montserrat" panose="00000500000000000000" pitchFamily="2" charset="0"/>
              </a:rPr>
              <a:t>To build a "Zero-Cost," high-performance digital tool tailored specifically for the local Indian market.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15C1CFD-40EC-42B3-80A7-00A0304ADAD7}"/>
              </a:ext>
            </a:extLst>
          </p:cNvPr>
          <p:cNvCxnSpPr>
            <a:cxnSpLocks/>
          </p:cNvCxnSpPr>
          <p:nvPr/>
        </p:nvCxnSpPr>
        <p:spPr>
          <a:xfrm flipH="1" flipV="1">
            <a:off x="230156" y="3213150"/>
            <a:ext cx="11564568" cy="58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67F35FB-52E7-6F49-AE32-FE9FB255CC18}"/>
              </a:ext>
            </a:extLst>
          </p:cNvPr>
          <p:cNvCxnSpPr>
            <a:cxnSpLocks/>
          </p:cNvCxnSpPr>
          <p:nvPr/>
        </p:nvCxnSpPr>
        <p:spPr>
          <a:xfrm flipH="1" flipV="1">
            <a:off x="198638" y="4311487"/>
            <a:ext cx="11564568" cy="58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28D1CDA-7624-016B-E5E7-6C89A8B17B07}"/>
              </a:ext>
            </a:extLst>
          </p:cNvPr>
          <p:cNvCxnSpPr>
            <a:cxnSpLocks/>
          </p:cNvCxnSpPr>
          <p:nvPr/>
        </p:nvCxnSpPr>
        <p:spPr>
          <a:xfrm flipH="1" flipV="1">
            <a:off x="198638" y="5511799"/>
            <a:ext cx="11564568" cy="58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327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FE253-5AAA-CFF1-C2E9-E9F5946CBD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4B7E5CD-AFD8-5497-70D6-61AD8DA90481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FFFAF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rgbClr val="FFFAF5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E3B3915-C355-2B50-8A58-7229959617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8" r="187" b="798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C094A52-6681-10E3-9285-029DA69B230F}"/>
              </a:ext>
            </a:extLst>
          </p:cNvPr>
          <p:cNvSpPr/>
          <p:nvPr/>
        </p:nvSpPr>
        <p:spPr>
          <a:xfrm>
            <a:off x="8264324" y="-2631312"/>
            <a:ext cx="6462532" cy="6462532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3787258-7DA3-FF8B-43CC-8BB6C51ACA68}"/>
              </a:ext>
            </a:extLst>
          </p:cNvPr>
          <p:cNvSpPr/>
          <p:nvPr/>
        </p:nvSpPr>
        <p:spPr>
          <a:xfrm>
            <a:off x="-6526193" y="2679538"/>
            <a:ext cx="12867191" cy="12867191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04ED5E-EA39-EB6C-B39D-A3F007D6C873}"/>
              </a:ext>
            </a:extLst>
          </p:cNvPr>
          <p:cNvSpPr txBox="1"/>
          <p:nvPr/>
        </p:nvSpPr>
        <p:spPr>
          <a:xfrm>
            <a:off x="2870333" y="487088"/>
            <a:ext cx="11707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>
                <a:latin typeface="Montserrat" panose="00000500000000000000" pitchFamily="2" charset="0"/>
                <a:cs typeface="Poppins" panose="00000500000000000000" pitchFamily="2" charset="0"/>
              </a:rPr>
              <a:t>Why Do Local Shops Struggle?</a:t>
            </a:r>
            <a:endParaRPr lang="en-ID" sz="2400" b="1" spc="-150" dirty="0">
              <a:latin typeface="Montserrat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89D5BD-D5FD-C75E-F2FA-3D1E52A76683}"/>
              </a:ext>
            </a:extLst>
          </p:cNvPr>
          <p:cNvSpPr txBox="1"/>
          <p:nvPr/>
        </p:nvSpPr>
        <p:spPr>
          <a:xfrm>
            <a:off x="5332070" y="1605285"/>
            <a:ext cx="685066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u="sng" dirty="0">
                <a:latin typeface="Montserrat" panose="00000500000000000000" pitchFamily="2" charset="0"/>
              </a:rPr>
              <a:t>Inventory Shrinkage:</a:t>
            </a:r>
            <a:r>
              <a:rPr lang="en-US" sz="2400" dirty="0">
                <a:latin typeface="Montserrat" panose="00000500000000000000" pitchFamily="2" charset="0"/>
              </a:rPr>
              <a:t> Shopkeepers </a:t>
            </a:r>
            <a:r>
              <a:rPr lang="en-US" sz="2400" dirty="0" err="1">
                <a:latin typeface="Montserrat" panose="00000500000000000000" pitchFamily="2" charset="0"/>
              </a:rPr>
              <a:t>losesignificant</a:t>
            </a:r>
            <a:r>
              <a:rPr lang="en-US" sz="2400" dirty="0">
                <a:latin typeface="Montserrat" panose="00000500000000000000" pitchFamily="2" charset="0"/>
              </a:rPr>
              <a:t> profit because they cannot track expiring items or lost stock manually.</a:t>
            </a:r>
          </a:p>
          <a:p>
            <a:endParaRPr lang="en-US" sz="2400" b="1" dirty="0">
              <a:latin typeface="Montserrat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u="sng" dirty="0">
                <a:latin typeface="Montserrat" panose="00000500000000000000" pitchFamily="2" charset="0"/>
              </a:rPr>
              <a:t>The "Loose Item" Complexity: </a:t>
            </a:r>
            <a:r>
              <a:rPr lang="en-US" sz="2400" dirty="0">
                <a:latin typeface="Montserrat" panose="00000500000000000000" pitchFamily="2" charset="0"/>
              </a:rPr>
              <a:t>They fail to handle "loose" items like 500g of Sugar, 250g of Dal, or 100ml of Oil.</a:t>
            </a:r>
          </a:p>
          <a:p>
            <a:endParaRPr lang="en-US" sz="2400" dirty="0">
              <a:latin typeface="Montserrat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1" u="sng" dirty="0">
                <a:latin typeface="Montserrat" panose="00000500000000000000" pitchFamily="2" charset="0"/>
              </a:rPr>
              <a:t>Lack of Data: </a:t>
            </a:r>
            <a:r>
              <a:rPr lang="en-US" sz="2400" dirty="0">
                <a:latin typeface="Montserrat" panose="00000500000000000000" pitchFamily="2" charset="0"/>
              </a:rPr>
              <a:t>Without data, a shopkeeper doesn't know their "Best Selling Item" or their "Dead Stock."</a:t>
            </a:r>
            <a:endParaRPr lang="en-ID" sz="2400" dirty="0">
              <a:latin typeface="Montserrat" panose="00000500000000000000" pitchFamily="2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587C615-6CD2-214E-3506-470F277B62CD}"/>
              </a:ext>
            </a:extLst>
          </p:cNvPr>
          <p:cNvCxnSpPr>
            <a:cxnSpLocks/>
          </p:cNvCxnSpPr>
          <p:nvPr/>
        </p:nvCxnSpPr>
        <p:spPr>
          <a:xfrm>
            <a:off x="5561635" y="6412892"/>
            <a:ext cx="606430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06201830-B397-C666-7632-4DF808A72AFB}"/>
              </a:ext>
            </a:extLst>
          </p:cNvPr>
          <p:cNvSpPr/>
          <p:nvPr/>
        </p:nvSpPr>
        <p:spPr>
          <a:xfrm>
            <a:off x="939092" y="691874"/>
            <a:ext cx="185492" cy="1854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3A81AE0-759C-5ADB-031E-87825F1A90C3}"/>
              </a:ext>
            </a:extLst>
          </p:cNvPr>
          <p:cNvSpPr/>
          <p:nvPr/>
        </p:nvSpPr>
        <p:spPr>
          <a:xfrm>
            <a:off x="1243892" y="694174"/>
            <a:ext cx="185492" cy="18549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5B8FE86-FB74-7945-F8D7-1D6F4D766F64}"/>
              </a:ext>
            </a:extLst>
          </p:cNvPr>
          <p:cNvSpPr/>
          <p:nvPr/>
        </p:nvSpPr>
        <p:spPr>
          <a:xfrm>
            <a:off x="1548692" y="691874"/>
            <a:ext cx="185492" cy="18549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4121F94-6DB3-144C-B935-B29F461408E1}"/>
              </a:ext>
            </a:extLst>
          </p:cNvPr>
          <p:cNvSpPr/>
          <p:nvPr/>
        </p:nvSpPr>
        <p:spPr>
          <a:xfrm>
            <a:off x="634292" y="691874"/>
            <a:ext cx="185492" cy="185492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Flowchart: Summing Junction 25">
            <a:extLst>
              <a:ext uri="{FF2B5EF4-FFF2-40B4-BE49-F238E27FC236}">
                <a16:creationId xmlns:a16="http://schemas.microsoft.com/office/drawing/2014/main" id="{CED400DF-B7E4-E4B1-102B-5FC1454B3EC0}"/>
              </a:ext>
            </a:extLst>
          </p:cNvPr>
          <p:cNvSpPr/>
          <p:nvPr/>
        </p:nvSpPr>
        <p:spPr>
          <a:xfrm rot="18900000">
            <a:off x="-1453755" y="5412999"/>
            <a:ext cx="2926028" cy="2926028"/>
          </a:xfrm>
          <a:prstGeom prst="flowChartSummingJunction">
            <a:avLst/>
          </a:prstGeom>
          <a:solidFill>
            <a:schemeClr val="bg1"/>
          </a:solidFill>
          <a:ln w="762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7FC6F4A-B939-14BF-CFBE-5FAE904603D9}"/>
              </a:ext>
            </a:extLst>
          </p:cNvPr>
          <p:cNvGrpSpPr/>
          <p:nvPr/>
        </p:nvGrpSpPr>
        <p:grpSpPr>
          <a:xfrm>
            <a:off x="-4642815" y="2222788"/>
            <a:ext cx="9304150" cy="9311050"/>
            <a:chOff x="-4642815" y="2222788"/>
            <a:chExt cx="9304150" cy="93110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D9075427-55FE-CD0C-25ED-5E68ACDAA2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5" t="4257" r="40697" b="7939"/>
            <a:stretch>
              <a:fillRect/>
            </a:stretch>
          </p:blipFill>
          <p:spPr>
            <a:xfrm>
              <a:off x="9260" y="2222788"/>
              <a:ext cx="4651929" cy="4635212"/>
            </a:xfrm>
            <a:custGeom>
              <a:avLst/>
              <a:gdLst>
                <a:gd name="connsiteX0" fmla="*/ 0 w 4651929"/>
                <a:gd name="connsiteY0" fmla="*/ 0 h 4635212"/>
                <a:gd name="connsiteX1" fmla="*/ 4651929 w 4651929"/>
                <a:gd name="connsiteY1" fmla="*/ 4615246 h 4635212"/>
                <a:gd name="connsiteX2" fmla="*/ 2129932 w 4651929"/>
                <a:gd name="connsiteY2" fmla="*/ 4635212 h 4635212"/>
                <a:gd name="connsiteX3" fmla="*/ 0 w 4651929"/>
                <a:gd name="connsiteY3" fmla="*/ 2522076 h 463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1929" h="4635212">
                  <a:moveTo>
                    <a:pt x="0" y="0"/>
                  </a:moveTo>
                  <a:cubicBezTo>
                    <a:pt x="2554899" y="0"/>
                    <a:pt x="4631703" y="2060427"/>
                    <a:pt x="4651929" y="4615246"/>
                  </a:cubicBezTo>
                  <a:lnTo>
                    <a:pt x="2129932" y="4635212"/>
                  </a:lnTo>
                  <a:cubicBezTo>
                    <a:pt x="2120671" y="3465463"/>
                    <a:pt x="1169786" y="2522076"/>
                    <a:pt x="0" y="2522076"/>
                  </a:cubicBezTo>
                  <a:close/>
                </a:path>
              </a:pathLst>
            </a:cu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703FD4BB-415D-EC8E-9E94-32955464C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16" t="36282" r="3037" b="1860"/>
            <a:stretch>
              <a:fillRect/>
            </a:stretch>
          </p:blipFill>
          <p:spPr>
            <a:xfrm>
              <a:off x="-4642815" y="2225234"/>
              <a:ext cx="4635212" cy="4651929"/>
            </a:xfrm>
            <a:custGeom>
              <a:avLst/>
              <a:gdLst>
                <a:gd name="connsiteX0" fmla="*/ 4615246 w 4635212"/>
                <a:gd name="connsiteY0" fmla="*/ 0 h 4651929"/>
                <a:gd name="connsiteX1" fmla="*/ 4635212 w 4635212"/>
                <a:gd name="connsiteY1" fmla="*/ 2521997 h 4651929"/>
                <a:gd name="connsiteX2" fmla="*/ 2522076 w 4635212"/>
                <a:gd name="connsiteY2" fmla="*/ 4651929 h 4651929"/>
                <a:gd name="connsiteX3" fmla="*/ 0 w 4635212"/>
                <a:gd name="connsiteY3" fmla="*/ 4651929 h 4651929"/>
                <a:gd name="connsiteX4" fmla="*/ 4615246 w 4635212"/>
                <a:gd name="connsiteY4" fmla="*/ 0 h 46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5212" h="4651929">
                  <a:moveTo>
                    <a:pt x="4615246" y="0"/>
                  </a:moveTo>
                  <a:lnTo>
                    <a:pt x="4635212" y="2521997"/>
                  </a:lnTo>
                  <a:cubicBezTo>
                    <a:pt x="3465463" y="2531258"/>
                    <a:pt x="2522076" y="3482143"/>
                    <a:pt x="2522076" y="4651929"/>
                  </a:cubicBezTo>
                  <a:lnTo>
                    <a:pt x="0" y="4651929"/>
                  </a:lnTo>
                  <a:cubicBezTo>
                    <a:pt x="0" y="2097030"/>
                    <a:pt x="2060427" y="20226"/>
                    <a:pt x="4615246" y="0"/>
                  </a:cubicBezTo>
                  <a:close/>
                </a:path>
              </a:pathLst>
            </a:cu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F11313E-DF8B-7887-55A2-6766DBA6A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31" t="29370" r="31377" b="2798"/>
            <a:stretch>
              <a:fillRect/>
            </a:stretch>
          </p:blipFill>
          <p:spPr>
            <a:xfrm>
              <a:off x="26123" y="6879464"/>
              <a:ext cx="4635212" cy="4651929"/>
            </a:xfrm>
            <a:custGeom>
              <a:avLst/>
              <a:gdLst>
                <a:gd name="connsiteX0" fmla="*/ 2113136 w 4635212"/>
                <a:gd name="connsiteY0" fmla="*/ 0 h 4651929"/>
                <a:gd name="connsiteX1" fmla="*/ 4635212 w 4635212"/>
                <a:gd name="connsiteY1" fmla="*/ 0 h 4651929"/>
                <a:gd name="connsiteX2" fmla="*/ 19966 w 4635212"/>
                <a:gd name="connsiteY2" fmla="*/ 4651929 h 4651929"/>
                <a:gd name="connsiteX3" fmla="*/ 0 w 4635212"/>
                <a:gd name="connsiteY3" fmla="*/ 2129932 h 4651929"/>
                <a:gd name="connsiteX4" fmla="*/ 2113136 w 4635212"/>
                <a:gd name="connsiteY4" fmla="*/ 0 h 46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5212" h="4651929">
                  <a:moveTo>
                    <a:pt x="2113136" y="0"/>
                  </a:moveTo>
                  <a:lnTo>
                    <a:pt x="4635212" y="0"/>
                  </a:lnTo>
                  <a:cubicBezTo>
                    <a:pt x="4635212" y="2554899"/>
                    <a:pt x="2574785" y="4631703"/>
                    <a:pt x="19966" y="4651929"/>
                  </a:cubicBezTo>
                  <a:lnTo>
                    <a:pt x="0" y="2129932"/>
                  </a:lnTo>
                  <a:cubicBezTo>
                    <a:pt x="1169749" y="2120671"/>
                    <a:pt x="2113136" y="1169786"/>
                    <a:pt x="2113136" y="0"/>
                  </a:cubicBezTo>
                  <a:close/>
                </a:path>
              </a:pathLst>
            </a:cu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FE9C1369-F9B5-2771-D7AE-E71F5C039F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510" t="46273" r="10180" b="11517"/>
            <a:stretch>
              <a:fillRect/>
            </a:stretch>
          </p:blipFill>
          <p:spPr>
            <a:xfrm>
              <a:off x="-4642669" y="6898626"/>
              <a:ext cx="4651929" cy="4635212"/>
            </a:xfrm>
            <a:custGeom>
              <a:avLst/>
              <a:gdLst>
                <a:gd name="connsiteX0" fmla="*/ 2521997 w 4651929"/>
                <a:gd name="connsiteY0" fmla="*/ 0 h 4635212"/>
                <a:gd name="connsiteX1" fmla="*/ 4651929 w 4651929"/>
                <a:gd name="connsiteY1" fmla="*/ 2113136 h 4635212"/>
                <a:gd name="connsiteX2" fmla="*/ 4651929 w 4651929"/>
                <a:gd name="connsiteY2" fmla="*/ 4635212 h 4635212"/>
                <a:gd name="connsiteX3" fmla="*/ 0 w 4651929"/>
                <a:gd name="connsiteY3" fmla="*/ 19966 h 463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1929" h="4635212">
                  <a:moveTo>
                    <a:pt x="2521997" y="0"/>
                  </a:moveTo>
                  <a:cubicBezTo>
                    <a:pt x="2531258" y="1169749"/>
                    <a:pt x="3482143" y="2113136"/>
                    <a:pt x="4651929" y="2113136"/>
                  </a:cubicBezTo>
                  <a:lnTo>
                    <a:pt x="4651929" y="4635212"/>
                  </a:lnTo>
                  <a:cubicBezTo>
                    <a:pt x="2097030" y="4635212"/>
                    <a:pt x="20226" y="2574785"/>
                    <a:pt x="0" y="19966"/>
                  </a:cubicBez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1733227354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090643-C36D-8FFE-27F3-E1703893A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8FEE30F-EB33-947D-847A-066CE56302E1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FFFAF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rgbClr val="FFFAF5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681F9BE-9AD3-BA4E-335A-5482A345DA9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74" b="31174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FD66C8B-7CC9-88A8-3B96-51229B78D994}"/>
              </a:ext>
            </a:extLst>
          </p:cNvPr>
          <p:cNvSpPr/>
          <p:nvPr/>
        </p:nvSpPr>
        <p:spPr>
          <a:xfrm>
            <a:off x="8264324" y="-2631312"/>
            <a:ext cx="6462532" cy="6462532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E313856-963E-5353-E604-36E2F1003E76}"/>
              </a:ext>
            </a:extLst>
          </p:cNvPr>
          <p:cNvSpPr/>
          <p:nvPr/>
        </p:nvSpPr>
        <p:spPr>
          <a:xfrm>
            <a:off x="-6526193" y="2679538"/>
            <a:ext cx="12867191" cy="12867191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501EB9-6443-16BA-E925-F7EBF42513FA}"/>
              </a:ext>
            </a:extLst>
          </p:cNvPr>
          <p:cNvSpPr txBox="1"/>
          <p:nvPr/>
        </p:nvSpPr>
        <p:spPr>
          <a:xfrm>
            <a:off x="3663436" y="461066"/>
            <a:ext cx="1171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>
                <a:latin typeface="Montserrat" panose="00000500000000000000" pitchFamily="2" charset="0"/>
                <a:cs typeface="Poppins" panose="00000500000000000000" pitchFamily="2" charset="0"/>
              </a:rPr>
              <a:t>Introducing RetailCore</a:t>
            </a:r>
            <a:endParaRPr lang="en-ID" sz="2400" b="1" spc="-150" dirty="0">
              <a:latin typeface="Montserrat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EDAE0C-D462-6AAB-862C-BE4C066A65EF}"/>
              </a:ext>
            </a:extLst>
          </p:cNvPr>
          <p:cNvSpPr txBox="1"/>
          <p:nvPr/>
        </p:nvSpPr>
        <p:spPr>
          <a:xfrm>
            <a:off x="5001373" y="1532379"/>
            <a:ext cx="694197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>
                <a:latin typeface="Montserrat" panose="00000500000000000000" pitchFamily="2" charset="0"/>
              </a:rPr>
              <a:t>RetailCore</a:t>
            </a:r>
            <a:r>
              <a:rPr lang="en-US" sz="2000" dirty="0">
                <a:latin typeface="Montserrat" panose="00000500000000000000" pitchFamily="2" charset="0"/>
              </a:rPr>
              <a:t> is a specialized "Micro-ERP (Enterprise. Resource Planning) system built entirely in C.</a:t>
            </a:r>
          </a:p>
          <a:p>
            <a:endParaRPr lang="en-US" sz="2000" dirty="0">
              <a:latin typeface="Montserrat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>
                <a:latin typeface="Montserrat" panose="00000500000000000000" pitchFamily="2" charset="0"/>
              </a:rPr>
              <a:t>Lightweight: </a:t>
            </a:r>
            <a:r>
              <a:rPr lang="en-US" sz="2000" dirty="0">
                <a:latin typeface="Montserrat" panose="00000500000000000000" pitchFamily="2" charset="0"/>
              </a:rPr>
              <a:t>Runs seamlessly on legacy hardware (Pentium 4, Old Laptops)</a:t>
            </a:r>
          </a:p>
          <a:p>
            <a:endParaRPr lang="en-US" sz="2000" dirty="0">
              <a:latin typeface="Montserrat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>
                <a:latin typeface="Montserrat" panose="00000500000000000000" pitchFamily="2" charset="0"/>
              </a:rPr>
              <a:t>Fast: </a:t>
            </a:r>
            <a:r>
              <a:rPr lang="en-US" sz="2000" dirty="0">
                <a:latin typeface="Montserrat" panose="00000500000000000000" pitchFamily="2" charset="0"/>
              </a:rPr>
              <a:t>Uses low-level memory management for instant billing.</a:t>
            </a:r>
          </a:p>
          <a:p>
            <a:endParaRPr lang="en-US" sz="2000" dirty="0">
              <a:latin typeface="Montserrat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>
                <a:latin typeface="Montserrat" panose="00000500000000000000" pitchFamily="2" charset="0"/>
              </a:rPr>
              <a:t>Offline-First:</a:t>
            </a:r>
            <a:r>
              <a:rPr lang="en-US" sz="2000" dirty="0">
                <a:latin typeface="Montserrat" panose="00000500000000000000" pitchFamily="2" charset="0"/>
              </a:rPr>
              <a:t> Does not require an active internet connection to function.</a:t>
            </a:r>
          </a:p>
          <a:p>
            <a:endParaRPr lang="en-US" sz="2000" dirty="0">
              <a:latin typeface="Montserrat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b="1" dirty="0">
                <a:latin typeface="Montserrat" panose="00000500000000000000" pitchFamily="2" charset="0"/>
              </a:rPr>
              <a:t>Goal: </a:t>
            </a:r>
            <a:r>
              <a:rPr lang="en-US" sz="2000" dirty="0">
                <a:latin typeface="Montserrat" panose="00000500000000000000" pitchFamily="2" charset="0"/>
              </a:rPr>
              <a:t>To replace the physical "</a:t>
            </a:r>
            <a:r>
              <a:rPr lang="en-US" sz="2000" dirty="0" err="1">
                <a:latin typeface="Montserrat" panose="00000500000000000000" pitchFamily="2" charset="0"/>
              </a:rPr>
              <a:t>Khata</a:t>
            </a:r>
            <a:r>
              <a:rPr lang="en-US" sz="2000" dirty="0">
                <a:latin typeface="Montserrat" panose="00000500000000000000" pitchFamily="2" charset="0"/>
              </a:rPr>
              <a:t>" book with a robust, error-free digital ledger.</a:t>
            </a:r>
            <a:endParaRPr lang="en-ID" sz="2000" b="1" dirty="0">
              <a:latin typeface="Montserrat" panose="00000500000000000000" pitchFamily="2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B1D9E37-88D7-4291-701D-7331E039DEBE}"/>
              </a:ext>
            </a:extLst>
          </p:cNvPr>
          <p:cNvCxnSpPr>
            <a:cxnSpLocks/>
          </p:cNvCxnSpPr>
          <p:nvPr/>
        </p:nvCxnSpPr>
        <p:spPr>
          <a:xfrm>
            <a:off x="5184002" y="6517188"/>
            <a:ext cx="631158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A5CD9B90-35FC-829F-C458-91DC758BC839}"/>
              </a:ext>
            </a:extLst>
          </p:cNvPr>
          <p:cNvSpPr/>
          <p:nvPr/>
        </p:nvSpPr>
        <p:spPr>
          <a:xfrm>
            <a:off x="939092" y="691874"/>
            <a:ext cx="185492" cy="1854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ED12F38-E3D5-4943-C821-12990758ED38}"/>
              </a:ext>
            </a:extLst>
          </p:cNvPr>
          <p:cNvSpPr/>
          <p:nvPr/>
        </p:nvSpPr>
        <p:spPr>
          <a:xfrm>
            <a:off x="1243892" y="694174"/>
            <a:ext cx="185492" cy="18549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AC4FBAB-0B35-CD8D-A475-247E164BD14D}"/>
              </a:ext>
            </a:extLst>
          </p:cNvPr>
          <p:cNvSpPr/>
          <p:nvPr/>
        </p:nvSpPr>
        <p:spPr>
          <a:xfrm>
            <a:off x="1548692" y="691874"/>
            <a:ext cx="185492" cy="18549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CDAAD1-94C4-459B-26EF-F6AAC06BAA1E}"/>
              </a:ext>
            </a:extLst>
          </p:cNvPr>
          <p:cNvSpPr/>
          <p:nvPr/>
        </p:nvSpPr>
        <p:spPr>
          <a:xfrm>
            <a:off x="634292" y="691874"/>
            <a:ext cx="185492" cy="185492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Flowchart: Summing Junction 25">
            <a:extLst>
              <a:ext uri="{FF2B5EF4-FFF2-40B4-BE49-F238E27FC236}">
                <a16:creationId xmlns:a16="http://schemas.microsoft.com/office/drawing/2014/main" id="{60FB41B7-555E-CDE7-9353-C18CF9CBF1F8}"/>
              </a:ext>
            </a:extLst>
          </p:cNvPr>
          <p:cNvSpPr/>
          <p:nvPr/>
        </p:nvSpPr>
        <p:spPr>
          <a:xfrm rot="2700000">
            <a:off x="-1453755" y="5412999"/>
            <a:ext cx="2926028" cy="2926028"/>
          </a:xfrm>
          <a:prstGeom prst="flowChartSummingJunction">
            <a:avLst/>
          </a:prstGeom>
          <a:solidFill>
            <a:schemeClr val="bg1"/>
          </a:solidFill>
          <a:ln w="762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94FB2E9-6BE9-FEF9-1F58-73D25F4B96B4}"/>
              </a:ext>
            </a:extLst>
          </p:cNvPr>
          <p:cNvGrpSpPr/>
          <p:nvPr/>
        </p:nvGrpSpPr>
        <p:grpSpPr>
          <a:xfrm rot="5400000">
            <a:off x="-4642816" y="2222789"/>
            <a:ext cx="9304150" cy="9311050"/>
            <a:chOff x="-4642815" y="2222788"/>
            <a:chExt cx="9304150" cy="9311050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890B921D-68D0-3AC2-9FBE-84D8E5800C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5" t="4257" r="40697" b="7939"/>
            <a:stretch>
              <a:fillRect/>
            </a:stretch>
          </p:blipFill>
          <p:spPr>
            <a:xfrm>
              <a:off x="9260" y="2222788"/>
              <a:ext cx="4651929" cy="4635212"/>
            </a:xfrm>
            <a:custGeom>
              <a:avLst/>
              <a:gdLst>
                <a:gd name="connsiteX0" fmla="*/ 0 w 4651929"/>
                <a:gd name="connsiteY0" fmla="*/ 0 h 4635212"/>
                <a:gd name="connsiteX1" fmla="*/ 4651929 w 4651929"/>
                <a:gd name="connsiteY1" fmla="*/ 4615246 h 4635212"/>
                <a:gd name="connsiteX2" fmla="*/ 2129932 w 4651929"/>
                <a:gd name="connsiteY2" fmla="*/ 4635212 h 4635212"/>
                <a:gd name="connsiteX3" fmla="*/ 0 w 4651929"/>
                <a:gd name="connsiteY3" fmla="*/ 2522076 h 463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1929" h="4635212">
                  <a:moveTo>
                    <a:pt x="0" y="0"/>
                  </a:moveTo>
                  <a:cubicBezTo>
                    <a:pt x="2554899" y="0"/>
                    <a:pt x="4631703" y="2060427"/>
                    <a:pt x="4651929" y="4615246"/>
                  </a:cubicBezTo>
                  <a:lnTo>
                    <a:pt x="2129932" y="4635212"/>
                  </a:lnTo>
                  <a:cubicBezTo>
                    <a:pt x="2120671" y="3465463"/>
                    <a:pt x="1169786" y="2522076"/>
                    <a:pt x="0" y="2522076"/>
                  </a:cubicBezTo>
                  <a:close/>
                </a:path>
              </a:pathLst>
            </a:cu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4F5B8320-59B2-EB4E-8B94-BCE7E42F3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16" t="36282" r="3037" b="1860"/>
            <a:stretch>
              <a:fillRect/>
            </a:stretch>
          </p:blipFill>
          <p:spPr>
            <a:xfrm>
              <a:off x="-4642815" y="2225233"/>
              <a:ext cx="4635212" cy="4651929"/>
            </a:xfrm>
            <a:custGeom>
              <a:avLst/>
              <a:gdLst>
                <a:gd name="connsiteX0" fmla="*/ 4615246 w 4635212"/>
                <a:gd name="connsiteY0" fmla="*/ 0 h 4651929"/>
                <a:gd name="connsiteX1" fmla="*/ 4635212 w 4635212"/>
                <a:gd name="connsiteY1" fmla="*/ 2521997 h 4651929"/>
                <a:gd name="connsiteX2" fmla="*/ 2522076 w 4635212"/>
                <a:gd name="connsiteY2" fmla="*/ 4651929 h 4651929"/>
                <a:gd name="connsiteX3" fmla="*/ 0 w 4635212"/>
                <a:gd name="connsiteY3" fmla="*/ 4651929 h 4651929"/>
                <a:gd name="connsiteX4" fmla="*/ 4615246 w 4635212"/>
                <a:gd name="connsiteY4" fmla="*/ 0 h 46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5212" h="4651929">
                  <a:moveTo>
                    <a:pt x="4615246" y="0"/>
                  </a:moveTo>
                  <a:lnTo>
                    <a:pt x="4635212" y="2521997"/>
                  </a:lnTo>
                  <a:cubicBezTo>
                    <a:pt x="3465463" y="2531258"/>
                    <a:pt x="2522076" y="3482143"/>
                    <a:pt x="2522076" y="4651929"/>
                  </a:cubicBezTo>
                  <a:lnTo>
                    <a:pt x="0" y="4651929"/>
                  </a:lnTo>
                  <a:cubicBezTo>
                    <a:pt x="0" y="2097030"/>
                    <a:pt x="2060427" y="20226"/>
                    <a:pt x="4615246" y="0"/>
                  </a:cubicBezTo>
                  <a:close/>
                </a:path>
              </a:pathLst>
            </a:cu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59AE65CF-99D5-E4ED-0875-09B38CAE8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31" t="29370" r="31377" b="2798"/>
            <a:stretch>
              <a:fillRect/>
            </a:stretch>
          </p:blipFill>
          <p:spPr>
            <a:xfrm>
              <a:off x="26123" y="6879464"/>
              <a:ext cx="4635212" cy="4651929"/>
            </a:xfrm>
            <a:custGeom>
              <a:avLst/>
              <a:gdLst>
                <a:gd name="connsiteX0" fmla="*/ 2113136 w 4635212"/>
                <a:gd name="connsiteY0" fmla="*/ 0 h 4651929"/>
                <a:gd name="connsiteX1" fmla="*/ 4635212 w 4635212"/>
                <a:gd name="connsiteY1" fmla="*/ 0 h 4651929"/>
                <a:gd name="connsiteX2" fmla="*/ 19966 w 4635212"/>
                <a:gd name="connsiteY2" fmla="*/ 4651929 h 4651929"/>
                <a:gd name="connsiteX3" fmla="*/ 0 w 4635212"/>
                <a:gd name="connsiteY3" fmla="*/ 2129932 h 4651929"/>
                <a:gd name="connsiteX4" fmla="*/ 2113136 w 4635212"/>
                <a:gd name="connsiteY4" fmla="*/ 0 h 46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5212" h="4651929">
                  <a:moveTo>
                    <a:pt x="2113136" y="0"/>
                  </a:moveTo>
                  <a:lnTo>
                    <a:pt x="4635212" y="0"/>
                  </a:lnTo>
                  <a:cubicBezTo>
                    <a:pt x="4635212" y="2554899"/>
                    <a:pt x="2574785" y="4631703"/>
                    <a:pt x="19966" y="4651929"/>
                  </a:cubicBezTo>
                  <a:lnTo>
                    <a:pt x="0" y="2129932"/>
                  </a:lnTo>
                  <a:cubicBezTo>
                    <a:pt x="1169749" y="2120671"/>
                    <a:pt x="2113136" y="1169786"/>
                    <a:pt x="2113136" y="0"/>
                  </a:cubicBezTo>
                  <a:close/>
                </a:path>
              </a:pathLst>
            </a:cu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DFF95526-7523-4E93-F40A-99DBF9519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510" t="46273" r="10180" b="11517"/>
            <a:stretch>
              <a:fillRect/>
            </a:stretch>
          </p:blipFill>
          <p:spPr>
            <a:xfrm>
              <a:off x="-4642669" y="6898626"/>
              <a:ext cx="4651929" cy="4635212"/>
            </a:xfrm>
            <a:custGeom>
              <a:avLst/>
              <a:gdLst>
                <a:gd name="connsiteX0" fmla="*/ 2521997 w 4651929"/>
                <a:gd name="connsiteY0" fmla="*/ 0 h 4635212"/>
                <a:gd name="connsiteX1" fmla="*/ 4651929 w 4651929"/>
                <a:gd name="connsiteY1" fmla="*/ 2113136 h 4635212"/>
                <a:gd name="connsiteX2" fmla="*/ 4651929 w 4651929"/>
                <a:gd name="connsiteY2" fmla="*/ 4635212 h 4635212"/>
                <a:gd name="connsiteX3" fmla="*/ 0 w 4651929"/>
                <a:gd name="connsiteY3" fmla="*/ 19966 h 463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1929" h="4635212">
                  <a:moveTo>
                    <a:pt x="2521997" y="0"/>
                  </a:moveTo>
                  <a:cubicBezTo>
                    <a:pt x="2531258" y="1169749"/>
                    <a:pt x="3482143" y="2113136"/>
                    <a:pt x="4651929" y="2113136"/>
                  </a:cubicBezTo>
                  <a:lnTo>
                    <a:pt x="4651929" y="4635212"/>
                  </a:lnTo>
                  <a:cubicBezTo>
                    <a:pt x="2097030" y="4635212"/>
                    <a:pt x="20226" y="2574785"/>
                    <a:pt x="0" y="19966"/>
                  </a:cubicBez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3858445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B686ED-8B9D-D836-C93B-E74D95AAD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788D4B9-044B-DBF7-39D9-D066F38EF649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FFFAF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rgbClr val="FFFAF5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0751700-7B5D-3256-270E-16A4B8E6537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26" b="34126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0A8773D-388C-F7EE-4E51-E8F2BA2F082D}"/>
              </a:ext>
            </a:extLst>
          </p:cNvPr>
          <p:cNvSpPr/>
          <p:nvPr/>
        </p:nvSpPr>
        <p:spPr>
          <a:xfrm>
            <a:off x="8264324" y="-2631312"/>
            <a:ext cx="6462532" cy="6462532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A6CC2F-DEDA-83BF-76D4-273C2E2DD6C9}"/>
              </a:ext>
            </a:extLst>
          </p:cNvPr>
          <p:cNvSpPr/>
          <p:nvPr/>
        </p:nvSpPr>
        <p:spPr>
          <a:xfrm>
            <a:off x="-6526193" y="2679538"/>
            <a:ext cx="12867191" cy="12867191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B647BE-768D-AB76-AF35-1DC55C4603AA}"/>
              </a:ext>
            </a:extLst>
          </p:cNvPr>
          <p:cNvSpPr txBox="1"/>
          <p:nvPr/>
        </p:nvSpPr>
        <p:spPr>
          <a:xfrm>
            <a:off x="2743110" y="505242"/>
            <a:ext cx="10990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-150" dirty="0">
                <a:latin typeface="Montserrat" panose="00000500000000000000" pitchFamily="2" charset="0"/>
                <a:cs typeface="Poppins" panose="00000500000000000000" pitchFamily="2" charset="0"/>
              </a:rPr>
              <a:t>How It Works: The System Architecture</a:t>
            </a:r>
            <a:endParaRPr lang="en-ID" b="1" spc="-150" dirty="0">
              <a:latin typeface="Montserrat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B37D99-BDE7-C5E5-3647-2499D760AA7A}"/>
              </a:ext>
            </a:extLst>
          </p:cNvPr>
          <p:cNvSpPr txBox="1"/>
          <p:nvPr/>
        </p:nvSpPr>
        <p:spPr>
          <a:xfrm>
            <a:off x="5288587" y="1382284"/>
            <a:ext cx="58715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b="1" dirty="0">
                <a:latin typeface="Montserrat" panose="00000500000000000000" pitchFamily="2" charset="0"/>
              </a:rPr>
              <a:t>The Brain (Logic Layer): </a:t>
            </a:r>
            <a:r>
              <a:rPr lang="en-US" sz="2000" dirty="0">
                <a:latin typeface="Montserrat" panose="00000500000000000000" pitchFamily="2" charset="0"/>
              </a:rPr>
              <a:t>Written in C for maximum execution speed.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b="1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b="1" dirty="0">
                <a:latin typeface="Montserrat" panose="00000500000000000000" pitchFamily="2" charset="0"/>
              </a:rPr>
              <a:t>The Memory (Storage Layer): </a:t>
            </a:r>
            <a:r>
              <a:rPr lang="en-US" sz="2000" dirty="0">
                <a:latin typeface="Montserrat" panose="00000500000000000000" pitchFamily="2" charset="0"/>
              </a:rPr>
              <a:t>Uses a CSV (Comma Separated Values) File Database.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>
                <a:latin typeface="Montserrat" panose="00000500000000000000" pitchFamily="2" charset="0"/>
              </a:rPr>
              <a:t>Ensures data is portable the shopkeeper can open their database in Microsoft Excel </a:t>
            </a:r>
            <a:r>
              <a:rPr lang="en-US" sz="2000" dirty="0" err="1">
                <a:latin typeface="Montserrat" panose="00000500000000000000" pitchFamily="2" charset="0"/>
              </a:rPr>
              <a:t>analyse</a:t>
            </a:r>
            <a:r>
              <a:rPr lang="en-US" sz="2000" dirty="0">
                <a:latin typeface="Montserrat" panose="00000500000000000000" pitchFamily="2" charset="0"/>
              </a:rPr>
              <a:t>→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b="1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b="1" dirty="0">
                <a:latin typeface="Montserrat" panose="00000500000000000000" pitchFamily="2" charset="0"/>
              </a:rPr>
              <a:t>The Safety Mechanism: </a:t>
            </a:r>
            <a:r>
              <a:rPr lang="en-US" sz="2000" dirty="0">
                <a:latin typeface="Montserrat" panose="00000500000000000000" pitchFamily="2" charset="0"/>
              </a:rPr>
              <a:t>Implements "Atomic Saves"-data is written to the hard drive immediately after every transaction to prevent loss during power cuts.</a:t>
            </a:r>
            <a:endParaRPr lang="en-ID" sz="2000" dirty="0">
              <a:latin typeface="Montserrat" panose="00000500000000000000" pitchFamily="2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A6C2B6-B8C8-9732-4758-4A02AF6AB7C9}"/>
              </a:ext>
            </a:extLst>
          </p:cNvPr>
          <p:cNvCxnSpPr>
            <a:cxnSpLocks/>
          </p:cNvCxnSpPr>
          <p:nvPr/>
        </p:nvCxnSpPr>
        <p:spPr>
          <a:xfrm>
            <a:off x="5561635" y="6118874"/>
            <a:ext cx="54764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334D1284-C6D4-0A2D-CC1E-2FE6C0A65E9B}"/>
              </a:ext>
            </a:extLst>
          </p:cNvPr>
          <p:cNvSpPr/>
          <p:nvPr/>
        </p:nvSpPr>
        <p:spPr>
          <a:xfrm>
            <a:off x="939092" y="691874"/>
            <a:ext cx="185492" cy="1854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B1A8E3D-CB2D-66EF-1527-3B2E16558CDD}"/>
              </a:ext>
            </a:extLst>
          </p:cNvPr>
          <p:cNvSpPr/>
          <p:nvPr/>
        </p:nvSpPr>
        <p:spPr>
          <a:xfrm>
            <a:off x="1243892" y="694174"/>
            <a:ext cx="185492" cy="18549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2EFD581-8553-8CF7-C3D7-701B41CBEDCB}"/>
              </a:ext>
            </a:extLst>
          </p:cNvPr>
          <p:cNvSpPr/>
          <p:nvPr/>
        </p:nvSpPr>
        <p:spPr>
          <a:xfrm>
            <a:off x="1548692" y="691874"/>
            <a:ext cx="185492" cy="18549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0227800-4E3A-ED35-DA10-9E903C52B6CF}"/>
              </a:ext>
            </a:extLst>
          </p:cNvPr>
          <p:cNvSpPr/>
          <p:nvPr/>
        </p:nvSpPr>
        <p:spPr>
          <a:xfrm>
            <a:off x="634292" y="691874"/>
            <a:ext cx="185492" cy="185492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Flowchart: Summing Junction 25">
            <a:extLst>
              <a:ext uri="{FF2B5EF4-FFF2-40B4-BE49-F238E27FC236}">
                <a16:creationId xmlns:a16="http://schemas.microsoft.com/office/drawing/2014/main" id="{4A0825BC-6655-4EC9-F07C-6D7121A4B2C7}"/>
              </a:ext>
            </a:extLst>
          </p:cNvPr>
          <p:cNvSpPr/>
          <p:nvPr/>
        </p:nvSpPr>
        <p:spPr>
          <a:xfrm rot="8100000">
            <a:off x="-1453755" y="5412999"/>
            <a:ext cx="2926028" cy="2926028"/>
          </a:xfrm>
          <a:prstGeom prst="flowChartSummingJunction">
            <a:avLst/>
          </a:prstGeom>
          <a:solidFill>
            <a:schemeClr val="bg1"/>
          </a:solidFill>
          <a:ln w="762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606B31D-0A24-9E75-6B73-7CAEE588AA20}"/>
              </a:ext>
            </a:extLst>
          </p:cNvPr>
          <p:cNvGrpSpPr/>
          <p:nvPr/>
        </p:nvGrpSpPr>
        <p:grpSpPr>
          <a:xfrm rot="10800000">
            <a:off x="-4642815" y="2222788"/>
            <a:ext cx="9304150" cy="9311050"/>
            <a:chOff x="-4642815" y="2222788"/>
            <a:chExt cx="9304150" cy="9311050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EEFC8E7-B9E3-4348-723D-A16C183844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5" t="4257" r="40697" b="7939"/>
            <a:stretch>
              <a:fillRect/>
            </a:stretch>
          </p:blipFill>
          <p:spPr>
            <a:xfrm>
              <a:off x="9260" y="2222788"/>
              <a:ext cx="4651929" cy="4635212"/>
            </a:xfrm>
            <a:custGeom>
              <a:avLst/>
              <a:gdLst>
                <a:gd name="connsiteX0" fmla="*/ 0 w 4651929"/>
                <a:gd name="connsiteY0" fmla="*/ 0 h 4635212"/>
                <a:gd name="connsiteX1" fmla="*/ 4651929 w 4651929"/>
                <a:gd name="connsiteY1" fmla="*/ 4615246 h 4635212"/>
                <a:gd name="connsiteX2" fmla="*/ 2129932 w 4651929"/>
                <a:gd name="connsiteY2" fmla="*/ 4635212 h 4635212"/>
                <a:gd name="connsiteX3" fmla="*/ 0 w 4651929"/>
                <a:gd name="connsiteY3" fmla="*/ 2522076 h 463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1929" h="4635212">
                  <a:moveTo>
                    <a:pt x="0" y="0"/>
                  </a:moveTo>
                  <a:cubicBezTo>
                    <a:pt x="2554899" y="0"/>
                    <a:pt x="4631703" y="2060427"/>
                    <a:pt x="4651929" y="4615246"/>
                  </a:cubicBezTo>
                  <a:lnTo>
                    <a:pt x="2129932" y="4635212"/>
                  </a:lnTo>
                  <a:cubicBezTo>
                    <a:pt x="2120671" y="3465463"/>
                    <a:pt x="1169786" y="2522076"/>
                    <a:pt x="0" y="2522076"/>
                  </a:cubicBezTo>
                  <a:close/>
                </a:path>
              </a:pathLst>
            </a:cu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8C388BDB-1B46-89C5-20B2-4B1B06A974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16" t="36282" r="3037" b="1860"/>
            <a:stretch>
              <a:fillRect/>
            </a:stretch>
          </p:blipFill>
          <p:spPr>
            <a:xfrm>
              <a:off x="-4642815" y="2225234"/>
              <a:ext cx="4635212" cy="4651929"/>
            </a:xfrm>
            <a:custGeom>
              <a:avLst/>
              <a:gdLst>
                <a:gd name="connsiteX0" fmla="*/ 4615246 w 4635212"/>
                <a:gd name="connsiteY0" fmla="*/ 0 h 4651929"/>
                <a:gd name="connsiteX1" fmla="*/ 4635212 w 4635212"/>
                <a:gd name="connsiteY1" fmla="*/ 2521997 h 4651929"/>
                <a:gd name="connsiteX2" fmla="*/ 2522076 w 4635212"/>
                <a:gd name="connsiteY2" fmla="*/ 4651929 h 4651929"/>
                <a:gd name="connsiteX3" fmla="*/ 0 w 4635212"/>
                <a:gd name="connsiteY3" fmla="*/ 4651929 h 4651929"/>
                <a:gd name="connsiteX4" fmla="*/ 4615246 w 4635212"/>
                <a:gd name="connsiteY4" fmla="*/ 0 h 46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5212" h="4651929">
                  <a:moveTo>
                    <a:pt x="4615246" y="0"/>
                  </a:moveTo>
                  <a:lnTo>
                    <a:pt x="4635212" y="2521997"/>
                  </a:lnTo>
                  <a:cubicBezTo>
                    <a:pt x="3465463" y="2531258"/>
                    <a:pt x="2522076" y="3482143"/>
                    <a:pt x="2522076" y="4651929"/>
                  </a:cubicBezTo>
                  <a:lnTo>
                    <a:pt x="0" y="4651929"/>
                  </a:lnTo>
                  <a:cubicBezTo>
                    <a:pt x="0" y="2097030"/>
                    <a:pt x="2060427" y="20226"/>
                    <a:pt x="4615246" y="0"/>
                  </a:cubicBezTo>
                  <a:close/>
                </a:path>
              </a:pathLst>
            </a:cu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1C213791-EFDF-F18A-5B54-DE28C0EA5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31" t="29370" r="31377" b="2798"/>
            <a:stretch>
              <a:fillRect/>
            </a:stretch>
          </p:blipFill>
          <p:spPr>
            <a:xfrm>
              <a:off x="26123" y="6879464"/>
              <a:ext cx="4635212" cy="4651929"/>
            </a:xfrm>
            <a:custGeom>
              <a:avLst/>
              <a:gdLst>
                <a:gd name="connsiteX0" fmla="*/ 2113136 w 4635212"/>
                <a:gd name="connsiteY0" fmla="*/ 0 h 4651929"/>
                <a:gd name="connsiteX1" fmla="*/ 4635212 w 4635212"/>
                <a:gd name="connsiteY1" fmla="*/ 0 h 4651929"/>
                <a:gd name="connsiteX2" fmla="*/ 19966 w 4635212"/>
                <a:gd name="connsiteY2" fmla="*/ 4651929 h 4651929"/>
                <a:gd name="connsiteX3" fmla="*/ 0 w 4635212"/>
                <a:gd name="connsiteY3" fmla="*/ 2129932 h 4651929"/>
                <a:gd name="connsiteX4" fmla="*/ 2113136 w 4635212"/>
                <a:gd name="connsiteY4" fmla="*/ 0 h 46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5212" h="4651929">
                  <a:moveTo>
                    <a:pt x="2113136" y="0"/>
                  </a:moveTo>
                  <a:lnTo>
                    <a:pt x="4635212" y="0"/>
                  </a:lnTo>
                  <a:cubicBezTo>
                    <a:pt x="4635212" y="2554899"/>
                    <a:pt x="2574785" y="4631703"/>
                    <a:pt x="19966" y="4651929"/>
                  </a:cubicBezTo>
                  <a:lnTo>
                    <a:pt x="0" y="2129932"/>
                  </a:lnTo>
                  <a:cubicBezTo>
                    <a:pt x="1169749" y="2120671"/>
                    <a:pt x="2113136" y="1169786"/>
                    <a:pt x="2113136" y="0"/>
                  </a:cubicBezTo>
                  <a:close/>
                </a:path>
              </a:pathLst>
            </a:cu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9C3BEB63-F551-ED3D-3BA9-F046B8693E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510" t="46273" r="10180" b="11517"/>
            <a:stretch>
              <a:fillRect/>
            </a:stretch>
          </p:blipFill>
          <p:spPr>
            <a:xfrm>
              <a:off x="-4642669" y="6898626"/>
              <a:ext cx="4651929" cy="4635212"/>
            </a:xfrm>
            <a:custGeom>
              <a:avLst/>
              <a:gdLst>
                <a:gd name="connsiteX0" fmla="*/ 2521997 w 4651929"/>
                <a:gd name="connsiteY0" fmla="*/ 0 h 4635212"/>
                <a:gd name="connsiteX1" fmla="*/ 4651929 w 4651929"/>
                <a:gd name="connsiteY1" fmla="*/ 2113136 h 4635212"/>
                <a:gd name="connsiteX2" fmla="*/ 4651929 w 4651929"/>
                <a:gd name="connsiteY2" fmla="*/ 4635212 h 4635212"/>
                <a:gd name="connsiteX3" fmla="*/ 0 w 4651929"/>
                <a:gd name="connsiteY3" fmla="*/ 19966 h 463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1929" h="4635212">
                  <a:moveTo>
                    <a:pt x="2521997" y="0"/>
                  </a:moveTo>
                  <a:cubicBezTo>
                    <a:pt x="2531258" y="1169749"/>
                    <a:pt x="3482143" y="2113136"/>
                    <a:pt x="4651929" y="2113136"/>
                  </a:cubicBezTo>
                  <a:lnTo>
                    <a:pt x="4651929" y="4635212"/>
                  </a:lnTo>
                  <a:cubicBezTo>
                    <a:pt x="2097030" y="4635212"/>
                    <a:pt x="20226" y="2574785"/>
                    <a:pt x="0" y="19966"/>
                  </a:cubicBez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2596974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8C967-8210-FEF7-FE1B-F79106FBF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2EF111-785D-BC2B-6AD8-690311453AC2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FFFAF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rgbClr val="FFFAF5"/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8061D92-F1DF-D66C-F23B-A3F157CB76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A9EEAD2-AE2E-8976-C1FB-A9128FDEA22B}"/>
              </a:ext>
            </a:extLst>
          </p:cNvPr>
          <p:cNvSpPr/>
          <p:nvPr/>
        </p:nvSpPr>
        <p:spPr>
          <a:xfrm>
            <a:off x="8264324" y="-2631312"/>
            <a:ext cx="6462532" cy="6462532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84968E2-97C1-DF26-FED3-194A6816C36C}"/>
              </a:ext>
            </a:extLst>
          </p:cNvPr>
          <p:cNvSpPr/>
          <p:nvPr/>
        </p:nvSpPr>
        <p:spPr>
          <a:xfrm>
            <a:off x="-6526193" y="2679538"/>
            <a:ext cx="12867191" cy="12867191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40815B-50AC-FA90-8DD3-09AA3C1F6F9F}"/>
              </a:ext>
            </a:extLst>
          </p:cNvPr>
          <p:cNvSpPr txBox="1"/>
          <p:nvPr/>
        </p:nvSpPr>
        <p:spPr>
          <a:xfrm>
            <a:off x="2078274" y="528343"/>
            <a:ext cx="10631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spc="-150" dirty="0">
                <a:latin typeface="Montserrat" panose="00000500000000000000" pitchFamily="2" charset="0"/>
                <a:cs typeface="Poppins" panose="00000500000000000000" pitchFamily="2" charset="0"/>
              </a:rPr>
              <a:t>Feature Spotlight: Hybrid Inventory Logic</a:t>
            </a:r>
            <a:endParaRPr lang="en-ID" sz="1400" b="1" spc="-150" dirty="0">
              <a:latin typeface="Montserrat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3FEA32-152F-62BF-2201-C4A04AD55288}"/>
              </a:ext>
            </a:extLst>
          </p:cNvPr>
          <p:cNvSpPr txBox="1"/>
          <p:nvPr/>
        </p:nvSpPr>
        <p:spPr>
          <a:xfrm>
            <a:off x="5770500" y="1550580"/>
            <a:ext cx="591048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>
                <a:latin typeface="Montserrat" panose="00000500000000000000" pitchFamily="2" charset="0"/>
              </a:rPr>
              <a:t>Unlike standard billing apps that only count Integers (1, 2, 3 packets), RetailCore uses a Float-Based Logic.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>
                <a:latin typeface="Montserrat" panose="00000500000000000000" pitchFamily="2" charset="0"/>
              </a:rPr>
              <a:t>Allows the billing of fractional quantities specifically for the Indian market.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i="1" dirty="0">
                <a:latin typeface="Monotype Corsiva" panose="03010101010201010101" pitchFamily="66" charset="0"/>
              </a:rPr>
              <a:t>Example: A customer buys 0.250 Kg of </a:t>
            </a:r>
            <a:r>
              <a:rPr lang="en-US" sz="2000" i="1" dirty="0" err="1">
                <a:latin typeface="Monotype Corsiva" panose="03010101010201010101" pitchFamily="66" charset="0"/>
              </a:rPr>
              <a:t>Turdal</a:t>
            </a:r>
            <a:r>
              <a:rPr lang="en-US" sz="2000" i="1" dirty="0">
                <a:latin typeface="Monotype Corsiva" panose="03010101010201010101" pitchFamily="66" charset="0"/>
              </a:rPr>
              <a:t> and 1 Packet of Biscuits. The system accurately deducts 0.250 from the main stock of 50.00 Kg, leaving exactly 49.75 Kg remaining</a:t>
            </a:r>
            <a:r>
              <a:rPr lang="en-US" sz="2000" dirty="0">
                <a:latin typeface="Monotype Corsiva" panose="03010101010201010101" pitchFamily="66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2000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000" dirty="0">
                <a:latin typeface="Montserrat" panose="00000500000000000000" pitchFamily="2" charset="0"/>
              </a:rPr>
              <a:t>This eliminates "weight-loss" errors in the shop's daily audit</a:t>
            </a:r>
            <a:endParaRPr lang="en-ID" sz="2000" dirty="0">
              <a:latin typeface="Montserrat" panose="00000500000000000000" pitchFamily="2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3C1D096-F6D3-7BC9-B485-37619D15996E}"/>
              </a:ext>
            </a:extLst>
          </p:cNvPr>
          <p:cNvCxnSpPr>
            <a:cxnSpLocks/>
          </p:cNvCxnSpPr>
          <p:nvPr/>
        </p:nvCxnSpPr>
        <p:spPr>
          <a:xfrm>
            <a:off x="6096000" y="5896672"/>
            <a:ext cx="55749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C05F6EE6-91A3-81A8-291E-C33C64CAE5A2}"/>
              </a:ext>
            </a:extLst>
          </p:cNvPr>
          <p:cNvSpPr/>
          <p:nvPr/>
        </p:nvSpPr>
        <p:spPr>
          <a:xfrm>
            <a:off x="939092" y="691874"/>
            <a:ext cx="185492" cy="1854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78B4F7B-0D1F-1030-F249-1D6A126529BB}"/>
              </a:ext>
            </a:extLst>
          </p:cNvPr>
          <p:cNvSpPr/>
          <p:nvPr/>
        </p:nvSpPr>
        <p:spPr>
          <a:xfrm>
            <a:off x="1243892" y="694174"/>
            <a:ext cx="185492" cy="18549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35DB89E-F568-0287-399B-85D2F7A0485B}"/>
              </a:ext>
            </a:extLst>
          </p:cNvPr>
          <p:cNvSpPr/>
          <p:nvPr/>
        </p:nvSpPr>
        <p:spPr>
          <a:xfrm>
            <a:off x="1548692" y="691874"/>
            <a:ext cx="185492" cy="18549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6EBAFDC-2FAF-D441-6680-2412AB0D70F2}"/>
              </a:ext>
            </a:extLst>
          </p:cNvPr>
          <p:cNvSpPr/>
          <p:nvPr/>
        </p:nvSpPr>
        <p:spPr>
          <a:xfrm>
            <a:off x="634292" y="691874"/>
            <a:ext cx="185492" cy="185492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Flowchart: Summing Junction 25">
            <a:extLst>
              <a:ext uri="{FF2B5EF4-FFF2-40B4-BE49-F238E27FC236}">
                <a16:creationId xmlns:a16="http://schemas.microsoft.com/office/drawing/2014/main" id="{F495D1C6-7A4D-3127-3940-064F24F7E35C}"/>
              </a:ext>
            </a:extLst>
          </p:cNvPr>
          <p:cNvSpPr/>
          <p:nvPr/>
        </p:nvSpPr>
        <p:spPr>
          <a:xfrm rot="13500000">
            <a:off x="-1453755" y="5412999"/>
            <a:ext cx="2926028" cy="2926028"/>
          </a:xfrm>
          <a:prstGeom prst="flowChartSummingJunction">
            <a:avLst/>
          </a:prstGeom>
          <a:solidFill>
            <a:schemeClr val="bg1"/>
          </a:solidFill>
          <a:ln w="762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8FBDCD9-F7DB-C707-3353-DAA45675EEAE}"/>
              </a:ext>
            </a:extLst>
          </p:cNvPr>
          <p:cNvGrpSpPr/>
          <p:nvPr/>
        </p:nvGrpSpPr>
        <p:grpSpPr>
          <a:xfrm rot="16200000">
            <a:off x="-4642815" y="2222788"/>
            <a:ext cx="9304150" cy="9311050"/>
            <a:chOff x="-4642815" y="2222788"/>
            <a:chExt cx="9304150" cy="9311050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83F2C5E-980E-BAB6-2217-BAC70DF3D8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5" t="4257" r="40697" b="7939"/>
            <a:stretch>
              <a:fillRect/>
            </a:stretch>
          </p:blipFill>
          <p:spPr>
            <a:xfrm>
              <a:off x="9260" y="2222788"/>
              <a:ext cx="4651929" cy="4635212"/>
            </a:xfrm>
            <a:custGeom>
              <a:avLst/>
              <a:gdLst>
                <a:gd name="connsiteX0" fmla="*/ 0 w 4651929"/>
                <a:gd name="connsiteY0" fmla="*/ 0 h 4635212"/>
                <a:gd name="connsiteX1" fmla="*/ 4651929 w 4651929"/>
                <a:gd name="connsiteY1" fmla="*/ 4615246 h 4635212"/>
                <a:gd name="connsiteX2" fmla="*/ 2129932 w 4651929"/>
                <a:gd name="connsiteY2" fmla="*/ 4635212 h 4635212"/>
                <a:gd name="connsiteX3" fmla="*/ 0 w 4651929"/>
                <a:gd name="connsiteY3" fmla="*/ 2522076 h 463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1929" h="4635212">
                  <a:moveTo>
                    <a:pt x="0" y="0"/>
                  </a:moveTo>
                  <a:cubicBezTo>
                    <a:pt x="2554899" y="0"/>
                    <a:pt x="4631703" y="2060427"/>
                    <a:pt x="4651929" y="4615246"/>
                  </a:cubicBezTo>
                  <a:lnTo>
                    <a:pt x="2129932" y="4635212"/>
                  </a:lnTo>
                  <a:cubicBezTo>
                    <a:pt x="2120671" y="3465463"/>
                    <a:pt x="1169786" y="2522076"/>
                    <a:pt x="0" y="2522076"/>
                  </a:cubicBezTo>
                  <a:close/>
                </a:path>
              </a:pathLst>
            </a:cu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28CF765E-3411-A79A-B93F-A1F05C82F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16" t="36282" r="3037" b="1860"/>
            <a:stretch>
              <a:fillRect/>
            </a:stretch>
          </p:blipFill>
          <p:spPr>
            <a:xfrm>
              <a:off x="-4642815" y="2225234"/>
              <a:ext cx="4635212" cy="4651929"/>
            </a:xfrm>
            <a:custGeom>
              <a:avLst/>
              <a:gdLst>
                <a:gd name="connsiteX0" fmla="*/ 4615246 w 4635212"/>
                <a:gd name="connsiteY0" fmla="*/ 0 h 4651929"/>
                <a:gd name="connsiteX1" fmla="*/ 4635212 w 4635212"/>
                <a:gd name="connsiteY1" fmla="*/ 2521997 h 4651929"/>
                <a:gd name="connsiteX2" fmla="*/ 2522076 w 4635212"/>
                <a:gd name="connsiteY2" fmla="*/ 4651929 h 4651929"/>
                <a:gd name="connsiteX3" fmla="*/ 0 w 4635212"/>
                <a:gd name="connsiteY3" fmla="*/ 4651929 h 4651929"/>
                <a:gd name="connsiteX4" fmla="*/ 4615246 w 4635212"/>
                <a:gd name="connsiteY4" fmla="*/ 0 h 46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5212" h="4651929">
                  <a:moveTo>
                    <a:pt x="4615246" y="0"/>
                  </a:moveTo>
                  <a:lnTo>
                    <a:pt x="4635212" y="2521997"/>
                  </a:lnTo>
                  <a:cubicBezTo>
                    <a:pt x="3465463" y="2531258"/>
                    <a:pt x="2522076" y="3482143"/>
                    <a:pt x="2522076" y="4651929"/>
                  </a:cubicBezTo>
                  <a:lnTo>
                    <a:pt x="0" y="4651929"/>
                  </a:lnTo>
                  <a:cubicBezTo>
                    <a:pt x="0" y="2097030"/>
                    <a:pt x="2060427" y="20226"/>
                    <a:pt x="4615246" y="0"/>
                  </a:cubicBezTo>
                  <a:close/>
                </a:path>
              </a:pathLst>
            </a:cu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7F393CF8-C5FC-466F-D50E-D313B81AF2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931" t="29370" r="31377" b="2798"/>
            <a:stretch>
              <a:fillRect/>
            </a:stretch>
          </p:blipFill>
          <p:spPr>
            <a:xfrm>
              <a:off x="26123" y="6879464"/>
              <a:ext cx="4635212" cy="4651929"/>
            </a:xfrm>
            <a:custGeom>
              <a:avLst/>
              <a:gdLst>
                <a:gd name="connsiteX0" fmla="*/ 2113136 w 4635212"/>
                <a:gd name="connsiteY0" fmla="*/ 0 h 4651929"/>
                <a:gd name="connsiteX1" fmla="*/ 4635212 w 4635212"/>
                <a:gd name="connsiteY1" fmla="*/ 0 h 4651929"/>
                <a:gd name="connsiteX2" fmla="*/ 19966 w 4635212"/>
                <a:gd name="connsiteY2" fmla="*/ 4651929 h 4651929"/>
                <a:gd name="connsiteX3" fmla="*/ 0 w 4635212"/>
                <a:gd name="connsiteY3" fmla="*/ 2129932 h 4651929"/>
                <a:gd name="connsiteX4" fmla="*/ 2113136 w 4635212"/>
                <a:gd name="connsiteY4" fmla="*/ 0 h 46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35212" h="4651929">
                  <a:moveTo>
                    <a:pt x="2113136" y="0"/>
                  </a:moveTo>
                  <a:lnTo>
                    <a:pt x="4635212" y="0"/>
                  </a:lnTo>
                  <a:cubicBezTo>
                    <a:pt x="4635212" y="2554899"/>
                    <a:pt x="2574785" y="4631703"/>
                    <a:pt x="19966" y="4651929"/>
                  </a:cubicBezTo>
                  <a:lnTo>
                    <a:pt x="0" y="2129932"/>
                  </a:lnTo>
                  <a:cubicBezTo>
                    <a:pt x="1169749" y="2120671"/>
                    <a:pt x="2113136" y="1169786"/>
                    <a:pt x="2113136" y="0"/>
                  </a:cubicBezTo>
                  <a:close/>
                </a:path>
              </a:pathLst>
            </a:cu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599CC8EB-C2B3-21E3-11DD-39C25B486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510" t="46273" r="10180" b="11517"/>
            <a:stretch>
              <a:fillRect/>
            </a:stretch>
          </p:blipFill>
          <p:spPr>
            <a:xfrm>
              <a:off x="-4642669" y="6898626"/>
              <a:ext cx="4651929" cy="4635212"/>
            </a:xfrm>
            <a:custGeom>
              <a:avLst/>
              <a:gdLst>
                <a:gd name="connsiteX0" fmla="*/ 2521997 w 4651929"/>
                <a:gd name="connsiteY0" fmla="*/ 0 h 4635212"/>
                <a:gd name="connsiteX1" fmla="*/ 4651929 w 4651929"/>
                <a:gd name="connsiteY1" fmla="*/ 2113136 h 4635212"/>
                <a:gd name="connsiteX2" fmla="*/ 4651929 w 4651929"/>
                <a:gd name="connsiteY2" fmla="*/ 4635212 h 4635212"/>
                <a:gd name="connsiteX3" fmla="*/ 0 w 4651929"/>
                <a:gd name="connsiteY3" fmla="*/ 19966 h 463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51929" h="4635212">
                  <a:moveTo>
                    <a:pt x="2521997" y="0"/>
                  </a:moveTo>
                  <a:cubicBezTo>
                    <a:pt x="2531258" y="1169749"/>
                    <a:pt x="3482143" y="2113136"/>
                    <a:pt x="4651929" y="2113136"/>
                  </a:cubicBezTo>
                  <a:lnTo>
                    <a:pt x="4651929" y="4635212"/>
                  </a:lnTo>
                  <a:cubicBezTo>
                    <a:pt x="2097030" y="4635212"/>
                    <a:pt x="20226" y="2574785"/>
                    <a:pt x="0" y="19966"/>
                  </a:cubicBez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1363692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120B11-4D12-57CD-660D-9169D7404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7B93B9B-E694-0FAF-160D-3E315B867F04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FFFAF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rgbClr val="FFFAF5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8507225-70A5-1CF0-8A02-5598479A0B6D}"/>
              </a:ext>
            </a:extLst>
          </p:cNvPr>
          <p:cNvSpPr/>
          <p:nvPr/>
        </p:nvSpPr>
        <p:spPr>
          <a:xfrm>
            <a:off x="7716842" y="-4017992"/>
            <a:ext cx="6462532" cy="6462532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E11AA8F-91A2-73CD-9259-56370E92A002}"/>
              </a:ext>
            </a:extLst>
          </p:cNvPr>
          <p:cNvSpPr/>
          <p:nvPr/>
        </p:nvSpPr>
        <p:spPr>
          <a:xfrm>
            <a:off x="210229" y="5159348"/>
            <a:ext cx="9069729" cy="9069729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35E295-5398-FEAE-075E-987D586B508D}"/>
              </a:ext>
            </a:extLst>
          </p:cNvPr>
          <p:cNvSpPr txBox="1"/>
          <p:nvPr/>
        </p:nvSpPr>
        <p:spPr>
          <a:xfrm>
            <a:off x="537882" y="1090254"/>
            <a:ext cx="10410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spc="-150" dirty="0">
                <a:latin typeface="Montserrat" panose="00000500000000000000" pitchFamily="2" charset="0"/>
                <a:cs typeface="Poppins" panose="00000500000000000000" pitchFamily="2" charset="0"/>
              </a:rPr>
              <a:t>The "Dukan Alert" System :</a:t>
            </a:r>
            <a:endParaRPr lang="en-ID" sz="3200" b="1" spc="-150" dirty="0">
              <a:latin typeface="Montserrat" panose="00000500000000000000" pitchFamily="2" charset="0"/>
              <a:cs typeface="Poppins" panose="00000500000000000000" pitchFamily="2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C8598E-12DB-B435-82DC-8A86FDAE0CCC}"/>
              </a:ext>
            </a:extLst>
          </p:cNvPr>
          <p:cNvCxnSpPr>
            <a:cxnSpLocks/>
          </p:cNvCxnSpPr>
          <p:nvPr/>
        </p:nvCxnSpPr>
        <p:spPr>
          <a:xfrm flipV="1">
            <a:off x="634292" y="1812368"/>
            <a:ext cx="5191580" cy="86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11C58F47-99EE-B0C0-1589-518381A12101}"/>
              </a:ext>
            </a:extLst>
          </p:cNvPr>
          <p:cNvSpPr/>
          <p:nvPr/>
        </p:nvSpPr>
        <p:spPr>
          <a:xfrm>
            <a:off x="634292" y="691874"/>
            <a:ext cx="185492" cy="185492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B4E6E88-187A-2F49-7B22-20F8B47896AD}"/>
              </a:ext>
            </a:extLst>
          </p:cNvPr>
          <p:cNvSpPr/>
          <p:nvPr/>
        </p:nvSpPr>
        <p:spPr>
          <a:xfrm>
            <a:off x="939092" y="691874"/>
            <a:ext cx="185492" cy="1854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3DFA041-DD72-6202-202F-598888717EF8}"/>
              </a:ext>
            </a:extLst>
          </p:cNvPr>
          <p:cNvSpPr/>
          <p:nvPr/>
        </p:nvSpPr>
        <p:spPr>
          <a:xfrm>
            <a:off x="1243892" y="694174"/>
            <a:ext cx="185492" cy="18549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FC5207-EA43-254B-84AA-C148532852AA}"/>
              </a:ext>
            </a:extLst>
          </p:cNvPr>
          <p:cNvSpPr/>
          <p:nvPr/>
        </p:nvSpPr>
        <p:spPr>
          <a:xfrm>
            <a:off x="1548692" y="691874"/>
            <a:ext cx="185492" cy="18549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F243548-2C2B-1EAA-6512-9E490410F1F6}"/>
              </a:ext>
            </a:extLst>
          </p:cNvPr>
          <p:cNvGrpSpPr/>
          <p:nvPr/>
        </p:nvGrpSpPr>
        <p:grpSpPr>
          <a:xfrm>
            <a:off x="557094" y="2025908"/>
            <a:ext cx="10518343" cy="4555093"/>
            <a:chOff x="653390" y="2229853"/>
            <a:chExt cx="10454833" cy="324508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8E1BC89-7326-4F94-DF49-1A32495ABFE1}"/>
                </a:ext>
              </a:extLst>
            </p:cNvPr>
            <p:cNvSpPr txBox="1"/>
            <p:nvPr/>
          </p:nvSpPr>
          <p:spPr>
            <a:xfrm>
              <a:off x="653390" y="2229853"/>
              <a:ext cx="5370795" cy="3245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Montserrat" panose="00000500000000000000" pitchFamily="2" charset="0"/>
                </a:rPr>
                <a:t>The </a:t>
              </a:r>
              <a:r>
                <a:rPr lang="en-US" sz="1600" b="1" dirty="0" err="1">
                  <a:latin typeface="Montserrat" panose="00000500000000000000" pitchFamily="2" charset="0"/>
                </a:rPr>
                <a:t>systern</a:t>
              </a:r>
              <a:r>
                <a:rPr lang="en-US" sz="1600" b="1" dirty="0">
                  <a:latin typeface="Montserrat" panose="00000500000000000000" pitchFamily="2" charset="0"/>
                </a:rPr>
                <a:t> doesn't just record sales; it actively monitors the health of the inventory.</a:t>
              </a:r>
            </a:p>
            <a:p>
              <a:endParaRPr lang="en-US" sz="2000" b="1" u="sng" dirty="0">
                <a:latin typeface="Montserrat" panose="00000500000000000000" pitchFamily="2" charset="0"/>
              </a:endParaRPr>
            </a:p>
            <a:p>
              <a:pPr marL="342900" indent="-342900">
                <a:buFont typeface="Wingdings" panose="05000000000000000000" pitchFamily="2" charset="2"/>
                <a:buChar char="v"/>
              </a:pPr>
              <a:r>
                <a:rPr lang="en-US" sz="2000" b="1" u="sng" dirty="0">
                  <a:latin typeface="Montserrat" panose="00000500000000000000" pitchFamily="2" charset="0"/>
                </a:rPr>
                <a:t>The Logic</a:t>
              </a:r>
              <a:r>
                <a:rPr lang="en-US" sz="2000" b="1" dirty="0">
                  <a:latin typeface="Montserrat" panose="00000500000000000000" pitchFamily="2" charset="0"/>
                </a:rPr>
                <a:t>: </a:t>
              </a:r>
              <a:r>
                <a:rPr lang="en-US" sz="1400" dirty="0">
                  <a:latin typeface="Montserrat" panose="00000500000000000000" pitchFamily="2" charset="0"/>
                </a:rPr>
                <a:t>We implemented a </a:t>
              </a:r>
              <a:r>
                <a:rPr lang="en-US" sz="1400" dirty="0" err="1">
                  <a:latin typeface="Montserrat" panose="00000500000000000000" pitchFamily="2" charset="0"/>
                </a:rPr>
                <a:t>Threshole</a:t>
              </a:r>
              <a:r>
                <a:rPr lang="en-US" sz="1400" dirty="0">
                  <a:latin typeface="Montserrat" panose="00000500000000000000" pitchFamily="2" charset="0"/>
                </a:rPr>
                <a:t> Algorithm. </a:t>
              </a:r>
            </a:p>
            <a:p>
              <a:pPr marL="342900" indent="-342900">
                <a:buFont typeface="Wingdings" panose="05000000000000000000" pitchFamily="2" charset="2"/>
                <a:buChar char="v"/>
              </a:pPr>
              <a:endParaRPr lang="en-US" sz="2000" dirty="0">
                <a:latin typeface="Montserrat" panose="00000500000000000000" pitchFamily="2" charset="0"/>
              </a:endParaRPr>
            </a:p>
            <a:p>
              <a:r>
                <a:rPr lang="en-US" sz="1600" b="1" dirty="0">
                  <a:latin typeface="Mongolian Baiti" panose="03000500000000000000" pitchFamily="66" charset="0"/>
                  <a:cs typeface="Mongolian Baiti" panose="03000500000000000000" pitchFamily="66" charset="0"/>
                </a:rPr>
                <a:t>       </a:t>
              </a:r>
              <a:r>
                <a:rPr lang="en-US" sz="1600" b="1" u="sng" dirty="0">
                  <a:latin typeface="Mongolian Baiti" panose="03000500000000000000" pitchFamily="66" charset="0"/>
                  <a:cs typeface="Mongolian Baiti" panose="03000500000000000000" pitchFamily="66" charset="0"/>
                </a:rPr>
                <a:t>If (</a:t>
              </a:r>
              <a:r>
                <a:rPr lang="en-US" sz="1600" b="1" u="sng" dirty="0" err="1">
                  <a:latin typeface="Mongolian Baiti" panose="03000500000000000000" pitchFamily="66" charset="0"/>
                  <a:cs typeface="Mongolian Baiti" panose="03000500000000000000" pitchFamily="66" charset="0"/>
                </a:rPr>
                <a:t>Cument</a:t>
              </a:r>
              <a:r>
                <a:rPr lang="en-US" sz="1600" b="1" u="sng" dirty="0">
                  <a:latin typeface="Mongolian Baiti" panose="03000500000000000000" pitchFamily="66" charset="0"/>
                  <a:cs typeface="Mongolian Baiti" panose="03000500000000000000" pitchFamily="66" charset="0"/>
                </a:rPr>
                <a:t> Stock&lt;Minimum Limit) Trigger Alert()</a:t>
              </a:r>
            </a:p>
            <a:p>
              <a:endParaRPr lang="en-US" sz="2000" b="1" u="sng" dirty="0">
                <a:latin typeface="Montserrat" panose="00000500000000000000" pitchFamily="2" charset="0"/>
              </a:endParaRPr>
            </a:p>
            <a:p>
              <a:pPr marL="342900" indent="-342900">
                <a:buFont typeface="Wingdings" panose="05000000000000000000" pitchFamily="2" charset="2"/>
                <a:buChar char="v"/>
              </a:pPr>
              <a:r>
                <a:rPr lang="en-US" sz="2000" b="1" u="sng" dirty="0">
                  <a:latin typeface="Montserrat" panose="00000500000000000000" pitchFamily="2" charset="0"/>
                </a:rPr>
                <a:t>The Result:</a:t>
              </a:r>
            </a:p>
            <a:p>
              <a:endParaRPr lang="en-US" sz="2000" b="1" u="sng" dirty="0">
                <a:latin typeface="Montserrat" panose="00000500000000000000" pitchFamily="2" charset="0"/>
              </a:endParaRPr>
            </a:p>
            <a:p>
              <a:pPr marL="457200" indent="-457200">
                <a:buAutoNum type="arabicPeriod"/>
              </a:pPr>
              <a:r>
                <a:rPr lang="en-US" dirty="0">
                  <a:latin typeface="Montserrat" panose="00000500000000000000" pitchFamily="2" charset="0"/>
                </a:rPr>
                <a:t>Before opening the shop, the owner runs the "Low Stock Audit</a:t>
              </a:r>
            </a:p>
            <a:p>
              <a:pPr marL="457200" indent="-457200">
                <a:buAutoNum type="arabicPeriod"/>
              </a:pPr>
              <a:endParaRPr lang="en-US" dirty="0">
                <a:latin typeface="Montserrat" panose="00000500000000000000" pitchFamily="2" charset="0"/>
              </a:endParaRPr>
            </a:p>
            <a:p>
              <a:pPr marL="457200" indent="-457200">
                <a:buAutoNum type="arabicPeriod"/>
              </a:pPr>
              <a:r>
                <a:rPr lang="en-US" dirty="0">
                  <a:latin typeface="Montserrat" panose="00000500000000000000" pitchFamily="2" charset="0"/>
                </a:rPr>
                <a:t>The system instantly generates a 'Shopping List of items that are about to run out, preventing lost sales for the clay</a:t>
              </a:r>
              <a:r>
                <a:rPr lang="en-US" u="sng" dirty="0">
                  <a:latin typeface="Montserrat" panose="00000500000000000000" pitchFamily="2" charset="0"/>
                </a:rPr>
                <a:t>.</a:t>
              </a:r>
              <a:endParaRPr lang="en-ID" sz="800" dirty="0">
                <a:latin typeface="Montserrat" panose="000005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BBA038-5806-6F11-27E2-397901A85935}"/>
                </a:ext>
              </a:extLst>
            </p:cNvPr>
            <p:cNvSpPr txBox="1"/>
            <p:nvPr/>
          </p:nvSpPr>
          <p:spPr>
            <a:xfrm>
              <a:off x="5890355" y="2229853"/>
              <a:ext cx="52178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ID" sz="1400" dirty="0">
                <a:latin typeface="Montserrat" panose="00000500000000000000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25FE5AA-74D7-62B9-BDB3-11F4F80757DF}"/>
                </a:ext>
              </a:extLst>
            </p:cNvPr>
            <p:cNvSpPr txBox="1"/>
            <p:nvPr/>
          </p:nvSpPr>
          <p:spPr>
            <a:xfrm>
              <a:off x="5890355" y="3966291"/>
              <a:ext cx="52178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ID" sz="1400" dirty="0">
                <a:latin typeface="Montserrat" panose="00000500000000000000" pitchFamily="2" charset="0"/>
              </a:endParaRPr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6A6D6B86-06C6-17AD-0891-662731750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231485" y="2431793"/>
            <a:ext cx="5403421" cy="3240216"/>
          </a:xfrm>
          <a:prstGeom prst="rect">
            <a:avLst/>
          </a:prstGeom>
          <a:noFill/>
          <a:effectLst>
            <a:outerShdw blurRad="101600" dist="76200" dir="5400000" algn="ctr" rotWithShape="0">
              <a:srgbClr val="000000">
                <a:alpha val="9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101626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681761-111D-8C3B-9227-69DC00263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69EAC37-6CEB-3834-0BDC-2F6312F027F5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FFFAF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rgbClr val="FFFAF5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538E505-041D-45D1-42BC-64E5BADAE5F5}"/>
              </a:ext>
            </a:extLst>
          </p:cNvPr>
          <p:cNvSpPr/>
          <p:nvPr/>
        </p:nvSpPr>
        <p:spPr>
          <a:xfrm>
            <a:off x="6569596" y="2481122"/>
            <a:ext cx="9976223" cy="997622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86F95D1-ABBA-929C-B432-DF8A1C49C1B1}"/>
              </a:ext>
            </a:extLst>
          </p:cNvPr>
          <p:cNvSpPr/>
          <p:nvPr/>
        </p:nvSpPr>
        <p:spPr>
          <a:xfrm>
            <a:off x="-7428291" y="-2211729"/>
            <a:ext cx="9069729" cy="9069729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B17C50F-A8F4-9A26-6825-4E8148DDF4B2}"/>
              </a:ext>
            </a:extLst>
          </p:cNvPr>
          <p:cNvSpPr/>
          <p:nvPr/>
        </p:nvSpPr>
        <p:spPr>
          <a:xfrm>
            <a:off x="280382" y="133675"/>
            <a:ext cx="1263601" cy="1237909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29067D9-D439-C77E-5614-1AA1DCC44BD3}"/>
              </a:ext>
            </a:extLst>
          </p:cNvPr>
          <p:cNvSpPr/>
          <p:nvPr/>
        </p:nvSpPr>
        <p:spPr>
          <a:xfrm>
            <a:off x="211974" y="1041859"/>
            <a:ext cx="1379295" cy="123790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005C878-4723-9A07-0351-782FAB79EE70}"/>
              </a:ext>
            </a:extLst>
          </p:cNvPr>
          <p:cNvSpPr/>
          <p:nvPr/>
        </p:nvSpPr>
        <p:spPr>
          <a:xfrm>
            <a:off x="10602795" y="4197905"/>
            <a:ext cx="1379295" cy="123790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790C414-E877-F314-17FC-7E5AF87FA110}"/>
              </a:ext>
            </a:extLst>
          </p:cNvPr>
          <p:cNvSpPr/>
          <p:nvPr/>
        </p:nvSpPr>
        <p:spPr>
          <a:xfrm>
            <a:off x="10602795" y="5290250"/>
            <a:ext cx="1379295" cy="1237909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38D509-58EA-2D38-95BE-C63C2EF6E387}"/>
              </a:ext>
            </a:extLst>
          </p:cNvPr>
          <p:cNvSpPr txBox="1"/>
          <p:nvPr/>
        </p:nvSpPr>
        <p:spPr>
          <a:xfrm>
            <a:off x="634292" y="5209719"/>
            <a:ext cx="3780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D" sz="1400" dirty="0">
              <a:latin typeface="Montserrat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46FE47-8501-6D54-251C-8723A831AC75}"/>
              </a:ext>
            </a:extLst>
          </p:cNvPr>
          <p:cNvSpPr txBox="1"/>
          <p:nvPr/>
        </p:nvSpPr>
        <p:spPr>
          <a:xfrm>
            <a:off x="4633518" y="5209719"/>
            <a:ext cx="3780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D" sz="1400" dirty="0">
              <a:latin typeface="Montserrat" panose="00000500000000000000" pitchFamily="2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351319E-9D0E-B320-C804-FC4104C0C848}"/>
              </a:ext>
            </a:extLst>
          </p:cNvPr>
          <p:cNvSpPr/>
          <p:nvPr/>
        </p:nvSpPr>
        <p:spPr>
          <a:xfrm>
            <a:off x="3984170" y="181452"/>
            <a:ext cx="4749283" cy="525519"/>
          </a:xfrm>
          <a:prstGeom prst="roundRect">
            <a:avLst>
              <a:gd name="adj" fmla="val 22467"/>
            </a:avLst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D015440-2B00-DE13-8C29-6A3B509BE9A0}"/>
              </a:ext>
            </a:extLst>
          </p:cNvPr>
          <p:cNvSpPr txBox="1"/>
          <p:nvPr/>
        </p:nvSpPr>
        <p:spPr>
          <a:xfrm>
            <a:off x="4602469" y="4714977"/>
            <a:ext cx="1573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-150" dirty="0">
                <a:solidFill>
                  <a:schemeClr val="bg1"/>
                </a:solidFill>
                <a:latin typeface="Montserrat" panose="00000500000000000000" pitchFamily="2" charset="0"/>
                <a:cs typeface="Poppins" panose="00000500000000000000" pitchFamily="2" charset="0"/>
              </a:rPr>
              <a:t>Title Here</a:t>
            </a:r>
            <a:endParaRPr lang="en-ID" sz="2400" b="1" spc="-150" dirty="0">
              <a:solidFill>
                <a:schemeClr val="bg1"/>
              </a:solidFill>
              <a:latin typeface="Montserrat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8C57054-47D3-9A58-79DC-C72BB5FE77FA}"/>
              </a:ext>
            </a:extLst>
          </p:cNvPr>
          <p:cNvSpPr txBox="1"/>
          <p:nvPr/>
        </p:nvSpPr>
        <p:spPr>
          <a:xfrm>
            <a:off x="7365430" y="3389699"/>
            <a:ext cx="3780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D" sz="1400" dirty="0">
              <a:latin typeface="Montserrat" panose="00000500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63F042F-2110-AA34-E2C3-A6B57AC3AD65}"/>
              </a:ext>
            </a:extLst>
          </p:cNvPr>
          <p:cNvSpPr txBox="1"/>
          <p:nvPr/>
        </p:nvSpPr>
        <p:spPr>
          <a:xfrm>
            <a:off x="7334381" y="2894957"/>
            <a:ext cx="1573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-150" dirty="0">
                <a:solidFill>
                  <a:schemeClr val="bg1"/>
                </a:solidFill>
                <a:latin typeface="Montserrat" panose="00000500000000000000" pitchFamily="2" charset="0"/>
                <a:cs typeface="Poppins" panose="00000500000000000000" pitchFamily="2" charset="0"/>
              </a:rPr>
              <a:t>Title Here</a:t>
            </a:r>
            <a:endParaRPr lang="en-ID" sz="2400" b="1" spc="-150" dirty="0">
              <a:solidFill>
                <a:schemeClr val="bg1"/>
              </a:solidFill>
              <a:latin typeface="Montserrat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F6938A2-744D-456E-7B9E-08DB07C3C1AA}"/>
              </a:ext>
            </a:extLst>
          </p:cNvPr>
          <p:cNvSpPr txBox="1"/>
          <p:nvPr/>
        </p:nvSpPr>
        <p:spPr>
          <a:xfrm>
            <a:off x="2481359" y="933249"/>
            <a:ext cx="7981564" cy="5369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100" b="1" dirty="0">
                <a:solidFill>
                  <a:srgbClr val="000000"/>
                </a:solidFill>
                <a:latin typeface="Montserrat" panose="00000500000000000000" pitchFamily="2" charset="0"/>
              </a:rPr>
              <a:t>Stress Testing: </a:t>
            </a:r>
            <a:r>
              <a:rPr lang="en-US" sz="2100" dirty="0">
                <a:solidFill>
                  <a:srgbClr val="000000"/>
                </a:solidFill>
                <a:latin typeface="Montserrat" panose="00000500000000000000" pitchFamily="2" charset="0"/>
              </a:rPr>
              <a:t>We didn't just test with 10 items. We successfully loaded a database of 2,500 unique products.</a:t>
            </a:r>
          </a:p>
          <a:p>
            <a:pPr>
              <a:lnSpc>
                <a:spcPct val="150000"/>
              </a:lnSpc>
            </a:pPr>
            <a:endParaRPr lang="en-US" sz="2100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100" b="1" dirty="0">
                <a:solidFill>
                  <a:srgbClr val="000000"/>
                </a:solidFill>
                <a:latin typeface="Montserrat" panose="00000500000000000000" pitchFamily="2" charset="0"/>
              </a:rPr>
              <a:t>Search Efficiency</a:t>
            </a:r>
            <a:r>
              <a:rPr lang="en-US" sz="2100" dirty="0">
                <a:solidFill>
                  <a:srgbClr val="000000"/>
                </a:solidFill>
                <a:latin typeface="Montserrat" panose="00000500000000000000" pitchFamily="2" charset="0"/>
              </a:rPr>
              <a:t>: Using efficient linear traversal </a:t>
            </a:r>
            <a:r>
              <a:rPr lang="en-US" sz="2100" dirty="0" err="1">
                <a:solidFill>
                  <a:srgbClr val="000000"/>
                </a:solidFill>
                <a:latin typeface="Montserrat" panose="00000500000000000000" pitchFamily="2" charset="0"/>
              </a:rPr>
              <a:t>andmemory</a:t>
            </a:r>
            <a:r>
              <a:rPr lang="en-US" sz="2100" dirty="0">
                <a:solidFill>
                  <a:srgbClr val="000000"/>
                </a:solidFill>
                <a:latin typeface="Montserrat" panose="00000500000000000000" pitchFamily="2" charset="0"/>
              </a:rPr>
              <a:t> indexing, the system retrieves any item ID in less than 0.01 seconds.</a:t>
            </a:r>
          </a:p>
          <a:p>
            <a:pPr>
              <a:lnSpc>
                <a:spcPct val="150000"/>
              </a:lnSpc>
            </a:pPr>
            <a:endParaRPr lang="en-US" sz="2100" b="1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100" b="1" dirty="0">
                <a:solidFill>
                  <a:srgbClr val="000000"/>
                </a:solidFill>
                <a:latin typeface="Montserrat" panose="00000500000000000000" pitchFamily="2" charset="0"/>
              </a:rPr>
              <a:t>Transaction Speed: </a:t>
            </a:r>
            <a:r>
              <a:rPr lang="en-US" sz="2100" dirty="0">
                <a:solidFill>
                  <a:srgbClr val="000000"/>
                </a:solidFill>
                <a:latin typeface="Montserrat" panose="00000500000000000000" pitchFamily="2" charset="0"/>
              </a:rPr>
              <a:t>The time taken from "Scanning </a:t>
            </a:r>
            <a:r>
              <a:rPr lang="en-US" sz="2100" dirty="0" err="1">
                <a:solidFill>
                  <a:srgbClr val="000000"/>
                </a:solidFill>
                <a:latin typeface="Montserrat" panose="00000500000000000000" pitchFamily="2" charset="0"/>
              </a:rPr>
              <a:t>anItem</a:t>
            </a:r>
            <a:r>
              <a:rPr lang="en-US" sz="2100" dirty="0">
                <a:solidFill>
                  <a:srgbClr val="000000"/>
                </a:solidFill>
                <a:latin typeface="Montserrat" panose="00000500000000000000" pitchFamily="2" charset="0"/>
              </a:rPr>
              <a:t>" to "Updating the Database" is instantaneous, ensuring no long queues at the counter.</a:t>
            </a:r>
            <a:endParaRPr lang="en-ID" sz="2100" dirty="0">
              <a:latin typeface="Montserrat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1D245B-7093-D5EB-CC74-C24322A6C095}"/>
              </a:ext>
            </a:extLst>
          </p:cNvPr>
          <p:cNvSpPr txBox="1"/>
          <p:nvPr/>
        </p:nvSpPr>
        <p:spPr>
          <a:xfrm>
            <a:off x="3264025" y="235792"/>
            <a:ext cx="6189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400" b="1" spc="-150" dirty="0">
                <a:solidFill>
                  <a:schemeClr val="bg1"/>
                </a:solidFill>
                <a:latin typeface="Montserrat" panose="00000500000000000000" pitchFamily="2" charset="0"/>
                <a:cs typeface="Poppins" panose="00000500000000000000" pitchFamily="2" charset="0"/>
              </a:rPr>
              <a:t>Handling Scale: 2,500+ Items </a:t>
            </a:r>
          </a:p>
        </p:txBody>
      </p:sp>
    </p:spTree>
    <p:extLst>
      <p:ext uri="{BB962C8B-B14F-4D97-AF65-F5344CB8AC3E}">
        <p14:creationId xmlns:p14="http://schemas.microsoft.com/office/powerpoint/2010/main" val="4208946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358E55-53DA-2EE2-9585-6B26B71B6F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5AD5A34-CD51-1413-A823-EA86F2F71E31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FFFAF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rgbClr val="FFFAF5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9267493-8218-BAF5-4E6E-E0D22C235FD1}"/>
              </a:ext>
            </a:extLst>
          </p:cNvPr>
          <p:cNvSpPr/>
          <p:nvPr/>
        </p:nvSpPr>
        <p:spPr>
          <a:xfrm>
            <a:off x="6569596" y="2481122"/>
            <a:ext cx="9976223" cy="9976223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7A6A1FA-09B4-60E0-A46A-CB96A9A15F29}"/>
              </a:ext>
            </a:extLst>
          </p:cNvPr>
          <p:cNvSpPr/>
          <p:nvPr/>
        </p:nvSpPr>
        <p:spPr>
          <a:xfrm>
            <a:off x="-7428291" y="-2211729"/>
            <a:ext cx="9069729" cy="9069729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4C21B2C-EB09-994B-F351-EE728A0B206C}"/>
              </a:ext>
            </a:extLst>
          </p:cNvPr>
          <p:cNvSpPr/>
          <p:nvPr/>
        </p:nvSpPr>
        <p:spPr>
          <a:xfrm>
            <a:off x="280382" y="133675"/>
            <a:ext cx="1263601" cy="1237909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30C9520-19A0-4807-72D3-FBAFA281B654}"/>
              </a:ext>
            </a:extLst>
          </p:cNvPr>
          <p:cNvSpPr/>
          <p:nvPr/>
        </p:nvSpPr>
        <p:spPr>
          <a:xfrm>
            <a:off x="10637814" y="150868"/>
            <a:ext cx="1379295" cy="123790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60CD078-25A6-68AA-1B5A-FC50A2B488BC}"/>
              </a:ext>
            </a:extLst>
          </p:cNvPr>
          <p:cNvSpPr/>
          <p:nvPr/>
        </p:nvSpPr>
        <p:spPr>
          <a:xfrm>
            <a:off x="164688" y="5486416"/>
            <a:ext cx="1379295" cy="123790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4D283B0-982C-9ACB-D5B4-60E218A720B5}"/>
              </a:ext>
            </a:extLst>
          </p:cNvPr>
          <p:cNvSpPr/>
          <p:nvPr/>
        </p:nvSpPr>
        <p:spPr>
          <a:xfrm>
            <a:off x="10602795" y="5290250"/>
            <a:ext cx="1379295" cy="1237909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255B46-AF8E-E91B-C735-2E433FA2AC22}"/>
              </a:ext>
            </a:extLst>
          </p:cNvPr>
          <p:cNvSpPr txBox="1"/>
          <p:nvPr/>
        </p:nvSpPr>
        <p:spPr>
          <a:xfrm>
            <a:off x="634292" y="5209719"/>
            <a:ext cx="3780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D" sz="1400" dirty="0">
              <a:latin typeface="Montserrat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81EC7A-79E1-319C-ED48-DE8531E47B53}"/>
              </a:ext>
            </a:extLst>
          </p:cNvPr>
          <p:cNvSpPr txBox="1"/>
          <p:nvPr/>
        </p:nvSpPr>
        <p:spPr>
          <a:xfrm>
            <a:off x="4633518" y="5209719"/>
            <a:ext cx="3780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D" sz="1400" dirty="0">
              <a:latin typeface="Montserrat" panose="00000500000000000000" pitchFamily="2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FE541506-83DA-FACE-6C3A-2BCF7C6ADEDD}"/>
              </a:ext>
            </a:extLst>
          </p:cNvPr>
          <p:cNvSpPr/>
          <p:nvPr/>
        </p:nvSpPr>
        <p:spPr>
          <a:xfrm>
            <a:off x="3984170" y="181452"/>
            <a:ext cx="4749283" cy="525519"/>
          </a:xfrm>
          <a:prstGeom prst="roundRect">
            <a:avLst>
              <a:gd name="adj" fmla="val 22467"/>
            </a:avLst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596F700-BA8E-F3DC-6DC2-C157096CAFE7}"/>
              </a:ext>
            </a:extLst>
          </p:cNvPr>
          <p:cNvSpPr txBox="1"/>
          <p:nvPr/>
        </p:nvSpPr>
        <p:spPr>
          <a:xfrm>
            <a:off x="4602469" y="4714977"/>
            <a:ext cx="1573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-150" dirty="0">
                <a:solidFill>
                  <a:schemeClr val="bg1"/>
                </a:solidFill>
                <a:latin typeface="Montserrat" panose="00000500000000000000" pitchFamily="2" charset="0"/>
                <a:cs typeface="Poppins" panose="00000500000000000000" pitchFamily="2" charset="0"/>
              </a:rPr>
              <a:t>Title Here</a:t>
            </a:r>
            <a:endParaRPr lang="en-ID" sz="2400" b="1" spc="-150" dirty="0">
              <a:solidFill>
                <a:schemeClr val="bg1"/>
              </a:solidFill>
              <a:latin typeface="Montserrat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EB40C44-D860-5CFC-5B33-83A772D0AF1C}"/>
              </a:ext>
            </a:extLst>
          </p:cNvPr>
          <p:cNvSpPr txBox="1"/>
          <p:nvPr/>
        </p:nvSpPr>
        <p:spPr>
          <a:xfrm>
            <a:off x="7365430" y="3389699"/>
            <a:ext cx="3780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D" sz="1400" dirty="0">
              <a:latin typeface="Montserrat" panose="00000500000000000000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5823ED8-0225-1502-E6D4-C2DF727B2DF0}"/>
              </a:ext>
            </a:extLst>
          </p:cNvPr>
          <p:cNvSpPr txBox="1"/>
          <p:nvPr/>
        </p:nvSpPr>
        <p:spPr>
          <a:xfrm>
            <a:off x="7334381" y="2894957"/>
            <a:ext cx="1573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spc="-150" dirty="0">
                <a:solidFill>
                  <a:schemeClr val="bg1"/>
                </a:solidFill>
                <a:latin typeface="Montserrat" panose="00000500000000000000" pitchFamily="2" charset="0"/>
                <a:cs typeface="Poppins" panose="00000500000000000000" pitchFamily="2" charset="0"/>
              </a:rPr>
              <a:t>Title Here</a:t>
            </a:r>
            <a:endParaRPr lang="en-ID" sz="2400" b="1" spc="-150" dirty="0">
              <a:solidFill>
                <a:schemeClr val="bg1"/>
              </a:solidFill>
              <a:latin typeface="Montserrat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EEC79C1-CF48-E06E-4A5C-34CFBD042589}"/>
              </a:ext>
            </a:extLst>
          </p:cNvPr>
          <p:cNvSpPr txBox="1"/>
          <p:nvPr/>
        </p:nvSpPr>
        <p:spPr>
          <a:xfrm>
            <a:off x="2481359" y="933249"/>
            <a:ext cx="7981564" cy="4885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100" b="1" dirty="0">
                <a:solidFill>
                  <a:srgbClr val="000000"/>
                </a:solidFill>
                <a:latin typeface="Montserrat" panose="00000500000000000000" pitchFamily="2" charset="0"/>
              </a:rPr>
              <a:t>Summary: </a:t>
            </a:r>
            <a:r>
              <a:rPr lang="en-US" sz="2100" dirty="0">
                <a:solidFill>
                  <a:srgbClr val="000000"/>
                </a:solidFill>
                <a:latin typeface="Montserrat" panose="00000500000000000000" pitchFamily="2" charset="0"/>
              </a:rPr>
              <a:t>Retail Core is not just a college project; it is </a:t>
            </a:r>
            <a:r>
              <a:rPr lang="en-US" sz="2100" dirty="0" err="1">
                <a:solidFill>
                  <a:srgbClr val="000000"/>
                </a:solidFill>
                <a:latin typeface="Montserrat" panose="00000500000000000000" pitchFamily="2" charset="0"/>
              </a:rPr>
              <a:t>avaiable</a:t>
            </a:r>
            <a:r>
              <a:rPr lang="en-US" sz="2100" dirty="0">
                <a:solidFill>
                  <a:srgbClr val="000000"/>
                </a:solidFill>
                <a:latin typeface="Montserrat" panose="00000500000000000000" pitchFamily="2" charset="0"/>
              </a:rPr>
              <a:t>, scalable, and necessary tool for the unorganized retail </a:t>
            </a:r>
            <a:r>
              <a:rPr lang="en-US" sz="2100" dirty="0" err="1">
                <a:solidFill>
                  <a:srgbClr val="000000"/>
                </a:solidFill>
                <a:latin typeface="Montserrat" panose="00000500000000000000" pitchFamily="2" charset="0"/>
              </a:rPr>
              <a:t>sector.It</a:t>
            </a:r>
            <a:r>
              <a:rPr lang="en-US" sz="2100" dirty="0">
                <a:solidFill>
                  <a:srgbClr val="000000"/>
                </a:solidFill>
                <a:latin typeface="Montserrat" panose="00000500000000000000" pitchFamily="2" charset="0"/>
              </a:rPr>
              <a:t> combines the Power of C with the Practical Needs of a local business.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sz="2100" b="1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100" b="1" dirty="0">
                <a:solidFill>
                  <a:srgbClr val="000000"/>
                </a:solidFill>
                <a:latin typeface="Montserrat" panose="00000500000000000000" pitchFamily="2" charset="0"/>
              </a:rPr>
              <a:t>Future Roadmap: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sz="2100" b="1" dirty="0">
              <a:solidFill>
                <a:srgbClr val="000000"/>
              </a:solidFill>
              <a:latin typeface="Montserrat" panose="00000500000000000000" pitchFamily="2" charset="0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100" b="1" dirty="0">
                <a:solidFill>
                  <a:srgbClr val="000000"/>
                </a:solidFill>
                <a:latin typeface="Montserrat" panose="00000500000000000000" pitchFamily="2" charset="0"/>
              </a:rPr>
              <a:t>Adding a Graphical User Interface (GUI).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100" b="1" dirty="0">
                <a:solidFill>
                  <a:srgbClr val="000000"/>
                </a:solidFill>
                <a:latin typeface="Montserrat" panose="00000500000000000000" pitchFamily="2" charset="0"/>
              </a:rPr>
              <a:t>Integration with WhatsApp API to send digital bills directly to customers.</a:t>
            </a:r>
            <a:endParaRPr lang="en-ID" sz="2100" dirty="0">
              <a:latin typeface="Montserrat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854A1B-539C-0AE2-1FB4-BC15C63B0159}"/>
              </a:ext>
            </a:extLst>
          </p:cNvPr>
          <p:cNvSpPr txBox="1"/>
          <p:nvPr/>
        </p:nvSpPr>
        <p:spPr>
          <a:xfrm>
            <a:off x="3264025" y="235792"/>
            <a:ext cx="6189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2400" b="1" spc="-150" dirty="0">
                <a:solidFill>
                  <a:schemeClr val="bg1"/>
                </a:solidFill>
                <a:latin typeface="Montserrat" panose="00000500000000000000" pitchFamily="2" charset="0"/>
                <a:cs typeface="Poppins" panose="00000500000000000000" pitchFamily="2" charset="0"/>
              </a:rPr>
              <a:t>Handling Scale: 2,500+ Items </a:t>
            </a:r>
          </a:p>
        </p:txBody>
      </p:sp>
    </p:spTree>
    <p:extLst>
      <p:ext uri="{BB962C8B-B14F-4D97-AF65-F5344CB8AC3E}">
        <p14:creationId xmlns:p14="http://schemas.microsoft.com/office/powerpoint/2010/main" val="554121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665</Words>
  <Application>Microsoft Office PowerPoint</Application>
  <PresentationFormat>Widescreen</PresentationFormat>
  <Paragraphs>69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Mongolian Baiti</vt:lpstr>
      <vt:lpstr>Monotype Corsiva</vt:lpstr>
      <vt:lpstr>Montserrat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Dimas Sw</dc:creator>
  <cp:lastModifiedBy>Harshad Kaldate</cp:lastModifiedBy>
  <cp:revision>34</cp:revision>
  <dcterms:created xsi:type="dcterms:W3CDTF">2025-01-05T17:07:34Z</dcterms:created>
  <dcterms:modified xsi:type="dcterms:W3CDTF">2026-02-13T19:26:54Z</dcterms:modified>
</cp:coreProperties>
</file>

<file path=docProps/thumbnail.jpeg>
</file>